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heknowledgeguru.com/games-vs-simulations-choosing-right-approach/" TargetMode="External"/><Relationship Id="rId3" Type="http://schemas.openxmlformats.org/officeDocument/2006/relationships/hyperlink" Target="https://www.edutopia.org/sims-vs-gam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ichardwalkslondon.com/walking-the-monopoly-boar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ts.ucsb.edu/fake-news/protecting-ourselves-teach"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bbbf3828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bbbf3828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1b6caf3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1b6caf3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1b6caf33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1b6caf33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1b6caf33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1b6caf33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1b6caf33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1b6caf3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1b6caf33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1b6caf33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1b6caf3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1b6caf3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1b6caf33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1b6caf33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1b6caf33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1b6caf33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1b6caf3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1b6caf3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20d65a2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20d65a2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bbbf3828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bbbf3828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b6caf33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1b6caf33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1b6caf33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1b6caf33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1b6caf33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1b6caf33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1b6caf33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1b6caf33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695D46"/>
                </a:solidFill>
                <a:latin typeface="Open Sans"/>
                <a:ea typeface="Open Sans"/>
                <a:cs typeface="Open Sans"/>
                <a:sym typeface="Open Sans"/>
              </a:rPr>
              <a:t>This one is interesting…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1b6caf33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1b6caf33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more online game-like.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1b6caf33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1b6caf33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1b6caf33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1b6caf33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1b6caf33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1b6caf33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1b6caf3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1b6caf3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1b6caf33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1b6caf33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1d9cbb4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1d9cbb4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1b6caf33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1b6caf33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1b6caf33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1b6caf33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1b6caf33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1b6caf33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1b6caf33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1b6caf33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1b6caf3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1b6caf3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u="sng">
                <a:solidFill>
                  <a:schemeClr val="hlink"/>
                </a:solidFill>
                <a:hlinkClick r:id="rId2"/>
              </a:rPr>
              <a:t>http://www.theknowledgeguru.com/games-vs-simulations-choosing-right-approach/</a:t>
            </a:r>
            <a:endParaRPr/>
          </a:p>
          <a:p>
            <a:pPr indent="-298450" lvl="0" marL="457200" rtl="0" algn="l">
              <a:spcBef>
                <a:spcPts val="0"/>
              </a:spcBef>
              <a:spcAft>
                <a:spcPts val="0"/>
              </a:spcAft>
              <a:buSzPts val="1100"/>
              <a:buChar char="●"/>
            </a:pPr>
            <a:r>
              <a:rPr lang="en" u="sng">
                <a:solidFill>
                  <a:schemeClr val="hlink"/>
                </a:solidFill>
                <a:hlinkClick r:id="rId3"/>
              </a:rPr>
              <a:t>https://www.edutopia.org/sims-vs-games</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1b6caf3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1b6caf3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1b6caf33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1b6caf33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Monopoly was designed as a learning game: “The Landlords Game” </a:t>
            </a:r>
            <a:r>
              <a:rPr lang="en" u="sng">
                <a:solidFill>
                  <a:schemeClr val="hlink"/>
                </a:solidFill>
                <a:hlinkClick r:id="rId2"/>
              </a:rPr>
              <a:t>http://richardwalkslondon.com/walking-the-monopoly-board/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1b6caf33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1b6caf33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a:t>This week’s reading</a:t>
            </a:r>
            <a:endParaRPr/>
          </a:p>
          <a:p>
            <a:pPr indent="-298450" lvl="0" marL="457200" rtl="0" algn="l">
              <a:spcBef>
                <a:spcPts val="0"/>
              </a:spcBef>
              <a:spcAft>
                <a:spcPts val="0"/>
              </a:spcAft>
              <a:buSzPts val="1100"/>
              <a:buChar char="●"/>
            </a:pPr>
            <a:r>
              <a:rPr lang="en" u="sng">
                <a:solidFill>
                  <a:schemeClr val="hlink"/>
                </a:solidFill>
                <a:hlinkClick r:id="rId2"/>
              </a:rPr>
              <a:t>https://www.cits.ucsb.edu/fake-news/protecting-ourselves-teach</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1b6caf3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1b6caf3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clues:</a:t>
            </a:r>
            <a:endParaRPr/>
          </a:p>
          <a:p>
            <a:pPr indent="-298450" lvl="0" marL="457200" rtl="0" algn="l">
              <a:spcBef>
                <a:spcPts val="0"/>
              </a:spcBef>
              <a:spcAft>
                <a:spcPts val="0"/>
              </a:spcAft>
              <a:buSzPts val="1100"/>
              <a:buChar char="●"/>
            </a:pPr>
            <a:r>
              <a:rPr lang="en"/>
              <a:t>Monopoly has regional variants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1d9cbb40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1d9cbb40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004144" y="1022025"/>
            <a:ext cx="7136668" cy="152400"/>
            <a:chOff x="1346429" y="1011300"/>
            <a:chExt cx="6452100" cy="152400"/>
          </a:xfrm>
        </p:grpSpPr>
        <p:cxnSp>
          <p:nvCxnSpPr>
            <p:cNvPr id="12" name="Google Shape;12;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 name="Google Shape;13;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4" name="Google Shape;14;p2"/>
          <p:cNvGrpSpPr/>
          <p:nvPr/>
        </p:nvGrpSpPr>
        <p:grpSpPr>
          <a:xfrm>
            <a:off x="1004151" y="3969100"/>
            <a:ext cx="7136668" cy="152400"/>
            <a:chOff x="1346435" y="3969088"/>
            <a:chExt cx="6452100" cy="152400"/>
          </a:xfrm>
        </p:grpSpPr>
        <p:cxnSp>
          <p:nvCxnSpPr>
            <p:cNvPr id="15" name="Google Shape;15;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6" name="Google Shape;16;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7" name="Google Shape;17;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8" name="Google Shape;18;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 name="Google Shape;1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6" name="Google Shape;56;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5">
    <p:spTree>
      <p:nvGrpSpPr>
        <p:cNvPr id="60" name="Shape 60"/>
        <p:cNvGrpSpPr/>
        <p:nvPr/>
      </p:nvGrpSpPr>
      <p:grpSpPr>
        <a:xfrm>
          <a:off x="0" y="0"/>
          <a:ext cx="0" cy="0"/>
          <a:chOff x="0" y="0"/>
          <a:chExt cx="0" cy="0"/>
        </a:xfrm>
      </p:grpSpPr>
      <p:sp>
        <p:nvSpPr>
          <p:cNvPr id="61" name="Google Shape;61;p13"/>
          <p:cNvSpPr txBox="1"/>
          <p:nvPr>
            <p:ph idx="12" type="sldNum"/>
          </p:nvPr>
        </p:nvSpPr>
        <p:spPr>
          <a:xfrm>
            <a:off x="8124758" y="4462701"/>
            <a:ext cx="174300" cy="1770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sz="8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3" name="Google Shape;2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4"/>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body"/>
          </p:nvPr>
        </p:nvSpPr>
        <p:spPr>
          <a:xfrm>
            <a:off x="3117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48324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13600" cy="2148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8"/>
          <p:cNvSpPr txBox="1"/>
          <p:nvPr/>
        </p:nvSpPr>
        <p:spPr>
          <a:xfrm>
            <a:off x="658150" y="2772600"/>
            <a:ext cx="456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790338"/>
            <a:ext cx="8520600" cy="3778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2000">
                <a:solidFill>
                  <a:schemeClr val="dk2"/>
                </a:solidFill>
                <a:latin typeface="Open Sans"/>
                <a:ea typeface="Open Sans"/>
                <a:cs typeface="Open Sans"/>
                <a:sym typeface="Open Sans"/>
              </a:defRPr>
            </a:lvl1pPr>
            <a:lvl2pPr lvl="1" algn="r">
              <a:buNone/>
              <a:defRPr sz="2000">
                <a:solidFill>
                  <a:schemeClr val="dk2"/>
                </a:solidFill>
                <a:latin typeface="Open Sans"/>
                <a:ea typeface="Open Sans"/>
                <a:cs typeface="Open Sans"/>
                <a:sym typeface="Open Sans"/>
              </a:defRPr>
            </a:lvl2pPr>
            <a:lvl3pPr lvl="2" algn="r">
              <a:buNone/>
              <a:defRPr sz="2000">
                <a:solidFill>
                  <a:schemeClr val="dk2"/>
                </a:solidFill>
                <a:latin typeface="Open Sans"/>
                <a:ea typeface="Open Sans"/>
                <a:cs typeface="Open Sans"/>
                <a:sym typeface="Open Sans"/>
              </a:defRPr>
            </a:lvl3pPr>
            <a:lvl4pPr lvl="3" algn="r">
              <a:buNone/>
              <a:defRPr sz="2000">
                <a:solidFill>
                  <a:schemeClr val="dk2"/>
                </a:solidFill>
                <a:latin typeface="Open Sans"/>
                <a:ea typeface="Open Sans"/>
                <a:cs typeface="Open Sans"/>
                <a:sym typeface="Open Sans"/>
              </a:defRPr>
            </a:lvl4pPr>
            <a:lvl5pPr lvl="4" algn="r">
              <a:buNone/>
              <a:defRPr sz="2000">
                <a:solidFill>
                  <a:schemeClr val="dk2"/>
                </a:solidFill>
                <a:latin typeface="Open Sans"/>
                <a:ea typeface="Open Sans"/>
                <a:cs typeface="Open Sans"/>
                <a:sym typeface="Open Sans"/>
              </a:defRPr>
            </a:lvl5pPr>
            <a:lvl6pPr lvl="5" algn="r">
              <a:buNone/>
              <a:defRPr sz="2000">
                <a:solidFill>
                  <a:schemeClr val="dk2"/>
                </a:solidFill>
                <a:latin typeface="Open Sans"/>
                <a:ea typeface="Open Sans"/>
                <a:cs typeface="Open Sans"/>
                <a:sym typeface="Open Sans"/>
              </a:defRPr>
            </a:lvl6pPr>
            <a:lvl7pPr lvl="6" algn="r">
              <a:buNone/>
              <a:defRPr sz="2000">
                <a:solidFill>
                  <a:schemeClr val="dk2"/>
                </a:solidFill>
                <a:latin typeface="Open Sans"/>
                <a:ea typeface="Open Sans"/>
                <a:cs typeface="Open Sans"/>
                <a:sym typeface="Open Sans"/>
              </a:defRPr>
            </a:lvl7pPr>
            <a:lvl8pPr lvl="7" algn="r">
              <a:buNone/>
              <a:defRPr sz="2000">
                <a:solidFill>
                  <a:schemeClr val="dk2"/>
                </a:solidFill>
                <a:latin typeface="Open Sans"/>
                <a:ea typeface="Open Sans"/>
                <a:cs typeface="Open Sans"/>
                <a:sym typeface="Open Sans"/>
              </a:defRPr>
            </a:lvl8pPr>
            <a:lvl9pPr lvl="8" algn="r">
              <a:buNone/>
              <a:defRPr sz="2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1462200" y="2402400"/>
            <a:ext cx="326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959"/>
                </a:solidFill>
              </a:rPr>
              <a:t>INST409C: Cognitive Security | Fall 2021 | SJ Terp</a:t>
            </a:r>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propagandagame.org/" TargetMode="External"/><Relationship Id="rId4" Type="http://schemas.openxmlformats.org/officeDocument/2006/relationships/hyperlink" Target="https://www.facebook.com/The-Propaganda-Game-212679222850847" TargetMode="External"/><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henewshero.org/" TargetMode="External"/><Relationship Id="rId4" Type="http://schemas.openxmlformats.org/officeDocument/2006/relationships/hyperlink" Target="https://www.facebook.com/thenewshero"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getbadnews.com/#intro"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harmonysquare.game/en"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goviralgame.com/"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hindsight2020.eu/"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tratcomcoe.org/pdfjs/?file=/publications/download/Inoculation-theory-and-Misinformation-FINAL-digital-ISBN-ebbe8.pdf?zoom=page-f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allianceofdemocracies.org/initiatives/the-campaign/the-disinformation-diaries/"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rankyuncle.com/"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irex.mocotms.com/ml_en/story_html5.html?lms=1"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factitious.augamestudio.com/#/" TargetMode="External"/><Relationship Id="rId4" Type="http://schemas.openxmlformats.org/officeDocument/2006/relationships/hyperlink" Target="http://factitious-pandemic.augamestudio.com/#/" TargetMode="External"/><Relationship Id="rId5"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fakeittomakeitgame.com/" TargetMode="Externa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fakey.osome.iu.edu/" TargetMode="Externa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beinternetawesome.withgoogle.com/en_us/interland"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cnet.com/news/at-def-con-teaching-disinformation-campaigns-is-childs-pla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rand.org/research/projects/truth-decay/fighting-disinformation/search/items/fake-news-the-game.html" TargetMode="External"/><Relationship Id="rId4" Type="http://schemas.openxmlformats.org/officeDocument/2006/relationships/hyperlink" Target="https://checkology.org/lessons/teacher/163/elements/2471" TargetMode="External"/><Relationship Id="rId5" Type="http://schemas.openxmlformats.org/officeDocument/2006/relationships/hyperlink" Target="https://www.cinqmarsmedia.com/politifact/index.html" TargetMode="External"/><Relationship Id="rId6" Type="http://schemas.openxmlformats.org/officeDocument/2006/relationships/hyperlink" Target="https://www.bbc.co.uk/news/resources/idt-8760dd58-84f9-4c98-ade2-590562670096" TargetMode="External"/><Relationship Id="rId7" Type="http://schemas.openxmlformats.org/officeDocument/2006/relationships/hyperlink" Target="https://www.gamesforchange.org/game/digital-compass/" TargetMode="External"/><Relationship Id="rId8" Type="http://schemas.openxmlformats.org/officeDocument/2006/relationships/hyperlink" Target="https://www.gamesforchange.org/game/the-republia-tim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1004150" y="1751774"/>
            <a:ext cx="7136700" cy="1785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Week  12: Disinformation  games, exercises and simulations </a:t>
            </a:r>
            <a:endParaRPr/>
          </a:p>
        </p:txBody>
      </p:sp>
      <p:sp>
        <p:nvSpPr>
          <p:cNvPr id="67" name="Google Shape;67;p14"/>
          <p:cNvSpPr txBox="1"/>
          <p:nvPr>
            <p:ph idx="1" type="subTitle"/>
          </p:nvPr>
        </p:nvSpPr>
        <p:spPr>
          <a:xfrm>
            <a:off x="1092775" y="3276425"/>
            <a:ext cx="7048200" cy="6087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sz="2800">
                <a:solidFill>
                  <a:srgbClr val="595959"/>
                </a:solidFill>
                <a:latin typeface="Arial"/>
                <a:ea typeface="Arial"/>
                <a:cs typeface="Arial"/>
                <a:sym typeface="Arial"/>
              </a:rPr>
              <a:t>INST408C: Cognitive Security | Fall 2021 | SJ Terp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propaganda game</a:t>
            </a:r>
            <a:endParaRPr/>
          </a:p>
        </p:txBody>
      </p:sp>
      <p:sp>
        <p:nvSpPr>
          <p:cNvPr id="134" name="Google Shape;134;p23"/>
          <p:cNvSpPr txBox="1"/>
          <p:nvPr>
            <p:ph idx="1" type="body"/>
          </p:nvPr>
        </p:nvSpPr>
        <p:spPr>
          <a:xfrm>
            <a:off x="311700" y="790350"/>
            <a:ext cx="34581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https://propagandagame.org/</a:t>
            </a:r>
            <a:endParaRPr/>
          </a:p>
          <a:p>
            <a:pPr indent="0" lvl="0" marL="0" rtl="0" algn="l">
              <a:spcBef>
                <a:spcPts val="1200"/>
              </a:spcBef>
              <a:spcAft>
                <a:spcPts val="1200"/>
              </a:spcAft>
              <a:buNone/>
            </a:pPr>
            <a:r>
              <a:rPr lang="en" u="sng">
                <a:solidFill>
                  <a:schemeClr val="hlink"/>
                </a:solidFill>
                <a:hlinkClick r:id="rId4"/>
              </a:rPr>
              <a:t>https://www.facebook.com/The-Propaganda-Game-212679222850847</a:t>
            </a:r>
            <a:r>
              <a:rPr lang="en"/>
              <a:t> </a:t>
            </a:r>
            <a:endParaRPr/>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3"/>
          <p:cNvPicPr preferRelativeResize="0"/>
          <p:nvPr/>
        </p:nvPicPr>
        <p:blipFill>
          <a:blip r:embed="rId5">
            <a:alphaModFix/>
          </a:blip>
          <a:stretch>
            <a:fillRect/>
          </a:stretch>
        </p:blipFill>
        <p:spPr>
          <a:xfrm>
            <a:off x="3867725" y="325775"/>
            <a:ext cx="4910675" cy="4137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Propaganda game</a:t>
            </a:r>
            <a:endParaRPr/>
          </a:p>
        </p:txBody>
      </p:sp>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4"/>
          <p:cNvPicPr preferRelativeResize="0"/>
          <p:nvPr/>
        </p:nvPicPr>
        <p:blipFill>
          <a:blip r:embed="rId3">
            <a:alphaModFix/>
          </a:blip>
          <a:stretch>
            <a:fillRect/>
          </a:stretch>
        </p:blipFill>
        <p:spPr>
          <a:xfrm>
            <a:off x="915300" y="641825"/>
            <a:ext cx="7010507" cy="413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News Hero</a:t>
            </a:r>
            <a:endParaRPr/>
          </a:p>
        </p:txBody>
      </p:sp>
      <p:sp>
        <p:nvSpPr>
          <p:cNvPr id="149" name="Google Shape;149;p25"/>
          <p:cNvSpPr txBox="1"/>
          <p:nvPr>
            <p:ph idx="1" type="body"/>
          </p:nvPr>
        </p:nvSpPr>
        <p:spPr>
          <a:xfrm>
            <a:off x="311700" y="790350"/>
            <a:ext cx="32622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https://www.thenewshero.org/</a:t>
            </a:r>
            <a:r>
              <a:rPr lang="en"/>
              <a:t> and </a:t>
            </a:r>
            <a:r>
              <a:rPr lang="en" u="sng">
                <a:solidFill>
                  <a:schemeClr val="hlink"/>
                </a:solidFill>
                <a:hlinkClick r:id="rId4"/>
              </a:rPr>
              <a:t>https://www.facebook.com/thenewshero</a:t>
            </a:r>
            <a:r>
              <a:rPr lang="en"/>
              <a:t> </a:t>
            </a:r>
            <a:endParaRPr/>
          </a:p>
          <a:p>
            <a:pPr indent="0" lvl="0" marL="0" rtl="0" algn="l">
              <a:spcBef>
                <a:spcPts val="1200"/>
              </a:spcBef>
              <a:spcAft>
                <a:spcPts val="0"/>
              </a:spcAft>
              <a:buNone/>
            </a:pPr>
            <a:r>
              <a:rPr lang="en"/>
              <a:t>NATO Stratcom CoE</a:t>
            </a:r>
            <a:endParaRPr/>
          </a:p>
          <a:p>
            <a:pPr indent="0" lvl="0" marL="0" rtl="0" algn="l">
              <a:spcBef>
                <a:spcPts val="1200"/>
              </a:spcBef>
              <a:spcAft>
                <a:spcPts val="1200"/>
              </a:spcAft>
              <a:buNone/>
            </a:pPr>
            <a:r>
              <a:t/>
            </a:r>
            <a:endParaRPr/>
          </a:p>
        </p:txBody>
      </p:sp>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5"/>
          <p:cNvPicPr preferRelativeResize="0"/>
          <p:nvPr/>
        </p:nvPicPr>
        <p:blipFill>
          <a:blip r:embed="rId5">
            <a:alphaModFix/>
          </a:blip>
          <a:stretch>
            <a:fillRect/>
          </a:stretch>
        </p:blipFill>
        <p:spPr>
          <a:xfrm>
            <a:off x="3716707" y="491388"/>
            <a:ext cx="5304445" cy="437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News Game</a:t>
            </a:r>
            <a:endParaRPr/>
          </a:p>
        </p:txBody>
      </p:sp>
      <p:sp>
        <p:nvSpPr>
          <p:cNvPr id="157" name="Google Shape;157;p26"/>
          <p:cNvSpPr txBox="1"/>
          <p:nvPr>
            <p:ph idx="1" type="body"/>
          </p:nvPr>
        </p:nvSpPr>
        <p:spPr>
          <a:xfrm>
            <a:off x="311700" y="790350"/>
            <a:ext cx="34800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https://www.getbadnews.com/#intro</a:t>
            </a:r>
            <a:r>
              <a:rPr lang="en"/>
              <a:t> </a:t>
            </a:r>
            <a:endParaRPr/>
          </a:p>
          <a:p>
            <a:pPr indent="0" lvl="0" marL="0" rtl="0" algn="l">
              <a:spcBef>
                <a:spcPts val="1200"/>
              </a:spcBef>
              <a:spcAft>
                <a:spcPts val="1200"/>
              </a:spcAft>
              <a:buNone/>
            </a:pPr>
            <a:r>
              <a:rPr lang="en"/>
              <a:t>DROG and Uni Cambridge (von der Linden)</a:t>
            </a:r>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6"/>
          <p:cNvPicPr preferRelativeResize="0"/>
          <p:nvPr/>
        </p:nvPicPr>
        <p:blipFill>
          <a:blip r:embed="rId4">
            <a:alphaModFix/>
          </a:blip>
          <a:stretch>
            <a:fillRect/>
          </a:stretch>
        </p:blipFill>
        <p:spPr>
          <a:xfrm>
            <a:off x="3905425" y="489225"/>
            <a:ext cx="5115726" cy="388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News Game</a:t>
            </a:r>
            <a:endParaRPr/>
          </a:p>
        </p:txBody>
      </p:sp>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7"/>
          <p:cNvPicPr preferRelativeResize="0"/>
          <p:nvPr/>
        </p:nvPicPr>
        <p:blipFill>
          <a:blip r:embed="rId3">
            <a:alphaModFix/>
          </a:blip>
          <a:stretch>
            <a:fillRect/>
          </a:stretch>
        </p:blipFill>
        <p:spPr>
          <a:xfrm>
            <a:off x="2189350" y="805300"/>
            <a:ext cx="4393190" cy="36510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Bad news game</a:t>
            </a:r>
            <a:endParaRPr/>
          </a:p>
        </p:txBody>
      </p:sp>
      <p:sp>
        <p:nvSpPr>
          <p:cNvPr id="172" name="Google Shape;172;p28"/>
          <p:cNvSpPr txBox="1"/>
          <p:nvPr>
            <p:ph idx="1" type="body"/>
          </p:nvPr>
        </p:nvSpPr>
        <p:spPr>
          <a:xfrm>
            <a:off x="311700" y="790350"/>
            <a:ext cx="5158500" cy="3778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Their categories:</a:t>
            </a:r>
            <a:endParaRPr/>
          </a:p>
          <a:p>
            <a:pPr indent="-317182" lvl="0" marL="457200" rtl="0" algn="l">
              <a:spcBef>
                <a:spcPts val="1200"/>
              </a:spcBef>
              <a:spcAft>
                <a:spcPts val="0"/>
              </a:spcAft>
              <a:buSzPct val="100000"/>
              <a:buChar char="●"/>
            </a:pPr>
            <a:r>
              <a:rPr i="1" lang="en"/>
              <a:t>“</a:t>
            </a:r>
            <a:r>
              <a:rPr b="1" i="1" lang="en"/>
              <a:t>Impersonation</a:t>
            </a:r>
            <a:r>
              <a:rPr i="1" lang="en"/>
              <a:t>: impersonating someone else and disguising yourself as a credible news source can be highly </a:t>
            </a:r>
            <a:r>
              <a:rPr i="1" lang="en"/>
              <a:t>effective</a:t>
            </a:r>
            <a:endParaRPr i="1"/>
          </a:p>
          <a:p>
            <a:pPr indent="-317182" lvl="0" marL="457200" rtl="0" algn="l">
              <a:spcBef>
                <a:spcPts val="0"/>
              </a:spcBef>
              <a:spcAft>
                <a:spcPts val="0"/>
              </a:spcAft>
              <a:buSzPct val="100000"/>
              <a:buChar char="●"/>
            </a:pPr>
            <a:r>
              <a:rPr b="1" i="1" lang="en"/>
              <a:t>Emotion</a:t>
            </a:r>
            <a:r>
              <a:rPr i="1" lang="en"/>
              <a:t>: playing to people’s emotions (fear, anger or compassion) is a great tool for spreading your message</a:t>
            </a:r>
            <a:endParaRPr i="1"/>
          </a:p>
          <a:p>
            <a:pPr indent="-317182" lvl="0" marL="457200" rtl="0" algn="l">
              <a:spcBef>
                <a:spcPts val="0"/>
              </a:spcBef>
              <a:spcAft>
                <a:spcPts val="0"/>
              </a:spcAft>
              <a:buSzPct val="100000"/>
              <a:buChar char="●"/>
            </a:pPr>
            <a:r>
              <a:rPr b="1" i="1" lang="en"/>
              <a:t>Polarization</a:t>
            </a:r>
            <a:r>
              <a:rPr i="1" lang="en"/>
              <a:t>: by finding existing grievances and blowing them up, you can drive </a:t>
            </a:r>
            <a:r>
              <a:rPr i="1" lang="en"/>
              <a:t>people</a:t>
            </a:r>
            <a:r>
              <a:rPr i="1" lang="en"/>
              <a:t> apart and make them think a story is much more important than it really is</a:t>
            </a:r>
            <a:endParaRPr i="1"/>
          </a:p>
          <a:p>
            <a:pPr indent="-317182" lvl="0" marL="457200" rtl="0" algn="l">
              <a:spcBef>
                <a:spcPts val="0"/>
              </a:spcBef>
              <a:spcAft>
                <a:spcPts val="0"/>
              </a:spcAft>
              <a:buSzPct val="100000"/>
              <a:buChar char="●"/>
            </a:pPr>
            <a:r>
              <a:rPr b="1" i="1" lang="en"/>
              <a:t>Conspiracy</a:t>
            </a:r>
            <a:r>
              <a:rPr i="1" lang="en"/>
              <a:t>: you can use people’s desire for the ‘truth’ to lure them into your band of followers</a:t>
            </a:r>
            <a:endParaRPr i="1"/>
          </a:p>
          <a:p>
            <a:pPr indent="-317182" lvl="0" marL="457200" rtl="0" algn="l">
              <a:spcBef>
                <a:spcPts val="0"/>
              </a:spcBef>
              <a:spcAft>
                <a:spcPts val="0"/>
              </a:spcAft>
              <a:buSzPct val="100000"/>
              <a:buChar char="●"/>
            </a:pPr>
            <a:r>
              <a:rPr b="1" i="1" lang="en"/>
              <a:t>Discredit</a:t>
            </a:r>
            <a:r>
              <a:rPr i="1" lang="en"/>
              <a:t>: is someone attacking your credibility? Strike back. Don’t apologize, don’t play nice, and above all: don’t retreat</a:t>
            </a:r>
            <a:endParaRPr i="1"/>
          </a:p>
          <a:p>
            <a:pPr indent="-317182" lvl="0" marL="457200" rtl="0" algn="l">
              <a:spcBef>
                <a:spcPts val="0"/>
              </a:spcBef>
              <a:spcAft>
                <a:spcPts val="0"/>
              </a:spcAft>
              <a:buSzPct val="100000"/>
              <a:buChar char="●"/>
            </a:pPr>
            <a:r>
              <a:rPr b="1" i="1" lang="en"/>
              <a:t>Trolling</a:t>
            </a:r>
            <a:r>
              <a:rPr i="1" lang="en"/>
              <a:t>: trolling is trying to evoke an emotional response such as anger, irritation or sadness. Don’t hold back: your opponent’s tears are your followers’ mead“</a:t>
            </a:r>
            <a:endParaRPr i="1"/>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8"/>
          <p:cNvPicPr preferRelativeResize="0"/>
          <p:nvPr/>
        </p:nvPicPr>
        <p:blipFill>
          <a:blip r:embed="rId3">
            <a:alphaModFix/>
          </a:blip>
          <a:stretch>
            <a:fillRect/>
          </a:stretch>
        </p:blipFill>
        <p:spPr>
          <a:xfrm>
            <a:off x="5731050" y="790348"/>
            <a:ext cx="3242750" cy="319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Harmony Square</a:t>
            </a:r>
            <a:endParaRPr/>
          </a:p>
        </p:txBody>
      </p:sp>
      <p:sp>
        <p:nvSpPr>
          <p:cNvPr id="180" name="Google Shape;180;p29"/>
          <p:cNvSpPr txBox="1"/>
          <p:nvPr>
            <p:ph idx="1" type="body"/>
          </p:nvPr>
        </p:nvSpPr>
        <p:spPr>
          <a:xfrm>
            <a:off x="311700" y="790350"/>
            <a:ext cx="39486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https://www.harmonysquare.game/en</a:t>
            </a:r>
            <a:r>
              <a:rPr lang="en"/>
              <a:t> </a:t>
            </a:r>
            <a:endParaRPr/>
          </a:p>
          <a:p>
            <a:pPr indent="0" lvl="0" marL="0" rtl="0" algn="l">
              <a:spcBef>
                <a:spcPts val="1200"/>
              </a:spcBef>
              <a:spcAft>
                <a:spcPts val="0"/>
              </a:spcAft>
              <a:buNone/>
            </a:pPr>
            <a:r>
              <a:rPr lang="en"/>
              <a:t>DROG/ GEC</a:t>
            </a:r>
            <a:endParaRPr/>
          </a:p>
          <a:p>
            <a:pPr indent="0" lvl="0" marL="0" rtl="0" algn="l">
              <a:spcBef>
                <a:spcPts val="1200"/>
              </a:spcBef>
              <a:spcAft>
                <a:spcPts val="0"/>
              </a:spcAft>
              <a:buNone/>
            </a:pPr>
            <a:r>
              <a:rPr lang="en"/>
              <a:t>Techniques:</a:t>
            </a:r>
            <a:endParaRPr/>
          </a:p>
          <a:p>
            <a:pPr indent="-342900" lvl="0" marL="457200" rtl="0" algn="l">
              <a:spcBef>
                <a:spcPts val="1200"/>
              </a:spcBef>
              <a:spcAft>
                <a:spcPts val="0"/>
              </a:spcAft>
              <a:buSzPts val="1800"/>
              <a:buChar char="●"/>
            </a:pPr>
            <a:r>
              <a:rPr lang="en"/>
              <a:t>Trolling</a:t>
            </a:r>
            <a:endParaRPr/>
          </a:p>
          <a:p>
            <a:pPr indent="-342900" lvl="0" marL="457200" rtl="0" algn="l">
              <a:spcBef>
                <a:spcPts val="0"/>
              </a:spcBef>
              <a:spcAft>
                <a:spcPts val="0"/>
              </a:spcAft>
              <a:buSzPts val="1800"/>
              <a:buChar char="●"/>
            </a:pPr>
            <a:r>
              <a:rPr lang="en"/>
              <a:t>Emotion</a:t>
            </a:r>
            <a:endParaRPr/>
          </a:p>
          <a:p>
            <a:pPr indent="-342900" lvl="0" marL="457200" rtl="0" algn="l">
              <a:spcBef>
                <a:spcPts val="0"/>
              </a:spcBef>
              <a:spcAft>
                <a:spcPts val="0"/>
              </a:spcAft>
              <a:buSzPts val="1800"/>
              <a:buChar char="●"/>
            </a:pPr>
            <a:r>
              <a:rPr lang="en"/>
              <a:t>Amplification</a:t>
            </a:r>
            <a:endParaRPr/>
          </a:p>
          <a:p>
            <a:pPr indent="-342900" lvl="0" marL="457200" rtl="0" algn="l">
              <a:spcBef>
                <a:spcPts val="0"/>
              </a:spcBef>
              <a:spcAft>
                <a:spcPts val="0"/>
              </a:spcAft>
              <a:buSzPts val="1800"/>
              <a:buChar char="●"/>
            </a:pPr>
            <a:r>
              <a:rPr lang="en"/>
              <a:t>Escalation</a:t>
            </a:r>
            <a:endParaRPr/>
          </a:p>
        </p:txBody>
      </p:sp>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9"/>
          <p:cNvPicPr preferRelativeResize="0"/>
          <p:nvPr/>
        </p:nvPicPr>
        <p:blipFill>
          <a:blip r:embed="rId4">
            <a:alphaModFix/>
          </a:blip>
          <a:stretch>
            <a:fillRect/>
          </a:stretch>
        </p:blipFill>
        <p:spPr>
          <a:xfrm>
            <a:off x="4260300" y="238575"/>
            <a:ext cx="4655248" cy="442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Harmony Square</a:t>
            </a:r>
            <a:endParaRPr/>
          </a:p>
        </p:txBody>
      </p:sp>
      <p:sp>
        <p:nvSpPr>
          <p:cNvPr id="188" name="Google Shape;188;p30"/>
          <p:cNvSpPr txBox="1"/>
          <p:nvPr>
            <p:ph idx="1" type="body"/>
          </p:nvPr>
        </p:nvSpPr>
        <p:spPr>
          <a:xfrm>
            <a:off x="311700" y="790350"/>
            <a:ext cx="4537200" cy="3778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476">
                <a:solidFill>
                  <a:srgbClr val="595959"/>
                </a:solidFill>
                <a:latin typeface="Arial"/>
                <a:ea typeface="Arial"/>
                <a:cs typeface="Arial"/>
                <a:sym typeface="Arial"/>
              </a:rPr>
              <a:t>“</a:t>
            </a:r>
            <a:r>
              <a:rPr i="1" lang="en" sz="1476">
                <a:solidFill>
                  <a:srgbClr val="595959"/>
                </a:solidFill>
                <a:latin typeface="Arial"/>
                <a:ea typeface="Arial"/>
                <a:cs typeface="Arial"/>
                <a:sym typeface="Arial"/>
              </a:rPr>
              <a:t>The goal of the game is to expose the tactics and manipulation techniques that are used to mislead people, build up a following, or exploit societal tensions for political purposes. Harmony Square works as a psychological “vaccine” against disinformation: playing it builds cognitive resistance against common forms of manipulation that you may encounter online.</a:t>
            </a:r>
            <a:endParaRPr i="1" sz="1476">
              <a:solidFill>
                <a:srgbClr val="595959"/>
              </a:solidFill>
              <a:latin typeface="Arial"/>
              <a:ea typeface="Arial"/>
              <a:cs typeface="Arial"/>
              <a:sym typeface="Arial"/>
            </a:endParaRPr>
          </a:p>
          <a:p>
            <a:pPr indent="0" lvl="0" marL="0" rtl="0" algn="l">
              <a:lnSpc>
                <a:spcPct val="102222"/>
              </a:lnSpc>
              <a:spcBef>
                <a:spcPts val="1200"/>
              </a:spcBef>
              <a:spcAft>
                <a:spcPts val="0"/>
              </a:spcAft>
              <a:buSzPts val="688"/>
              <a:buNone/>
            </a:pPr>
            <a:r>
              <a:rPr i="1" lang="en" sz="1476">
                <a:solidFill>
                  <a:srgbClr val="595959"/>
                </a:solidFill>
                <a:latin typeface="Arial"/>
                <a:ea typeface="Arial"/>
                <a:cs typeface="Arial"/>
                <a:sym typeface="Arial"/>
              </a:rPr>
              <a:t> </a:t>
            </a:r>
            <a:endParaRPr i="1" sz="1476">
              <a:solidFill>
                <a:srgbClr val="595959"/>
              </a:solidFill>
              <a:latin typeface="Arial"/>
              <a:ea typeface="Arial"/>
              <a:cs typeface="Arial"/>
              <a:sym typeface="Arial"/>
            </a:endParaRPr>
          </a:p>
          <a:p>
            <a:pPr indent="0" lvl="0" marL="0" rtl="0" algn="l">
              <a:lnSpc>
                <a:spcPct val="102222"/>
              </a:lnSpc>
              <a:spcBef>
                <a:spcPts val="0"/>
              </a:spcBef>
              <a:spcAft>
                <a:spcPts val="0"/>
              </a:spcAft>
              <a:buSzPts val="688"/>
              <a:buNone/>
            </a:pPr>
            <a:r>
              <a:rPr i="1" lang="en" sz="1476">
                <a:solidFill>
                  <a:srgbClr val="595959"/>
                </a:solidFill>
                <a:latin typeface="Arial"/>
                <a:ea typeface="Arial"/>
                <a:cs typeface="Arial"/>
                <a:sym typeface="Arial"/>
              </a:rPr>
              <a:t>Scientists who worked with us on the development of this game found that playing Harmony Square improves people’s ability to spot manipulation techniques in social media posts, increases their confidence in spotting such techniques, and reduces their willingness to share manipulative content with people in their network</a:t>
            </a:r>
            <a:r>
              <a:rPr lang="en" sz="1476">
                <a:solidFill>
                  <a:srgbClr val="595959"/>
                </a:solidFill>
                <a:latin typeface="Arial"/>
                <a:ea typeface="Arial"/>
                <a:cs typeface="Arial"/>
                <a:sym typeface="Arial"/>
              </a:rPr>
              <a:t>.” - game </a:t>
            </a:r>
            <a:endParaRPr sz="1476">
              <a:solidFill>
                <a:srgbClr val="595959"/>
              </a:solidFill>
              <a:latin typeface="Arial"/>
              <a:ea typeface="Arial"/>
              <a:cs typeface="Arial"/>
              <a:sym typeface="Arial"/>
            </a:endParaRPr>
          </a:p>
          <a:p>
            <a:pPr indent="0" lvl="0" marL="0" rtl="0" algn="l">
              <a:lnSpc>
                <a:spcPct val="95000"/>
              </a:lnSpc>
              <a:spcBef>
                <a:spcPts val="0"/>
              </a:spcBef>
              <a:spcAft>
                <a:spcPts val="0"/>
              </a:spcAft>
              <a:buSzPts val="688"/>
              <a:buNone/>
            </a:pPr>
            <a:r>
              <a:t/>
            </a:r>
            <a:endParaRPr sz="1325"/>
          </a:p>
          <a:p>
            <a:pPr indent="0" lvl="0" marL="0" rtl="0" algn="l">
              <a:lnSpc>
                <a:spcPct val="95000"/>
              </a:lnSpc>
              <a:spcBef>
                <a:spcPts val="1200"/>
              </a:spcBef>
              <a:spcAft>
                <a:spcPts val="1200"/>
              </a:spcAft>
              <a:buSzPts val="688"/>
              <a:buNone/>
            </a:pPr>
            <a:r>
              <a:t/>
            </a:r>
            <a:endParaRPr sz="1325"/>
          </a:p>
        </p:txBody>
      </p:sp>
      <p:sp>
        <p:nvSpPr>
          <p:cNvPr id="189" name="Google Shape;18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0"/>
          <p:cNvPicPr preferRelativeResize="0"/>
          <p:nvPr/>
        </p:nvPicPr>
        <p:blipFill>
          <a:blip r:embed="rId3">
            <a:alphaModFix/>
          </a:blip>
          <a:stretch>
            <a:fillRect/>
          </a:stretch>
        </p:blipFill>
        <p:spPr>
          <a:xfrm>
            <a:off x="5040650" y="828063"/>
            <a:ext cx="3896258" cy="371448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Viral Game</a:t>
            </a:r>
            <a:endParaRPr/>
          </a:p>
        </p:txBody>
      </p:sp>
      <p:sp>
        <p:nvSpPr>
          <p:cNvPr id="196" name="Google Shape;196;p31"/>
          <p:cNvSpPr txBox="1"/>
          <p:nvPr>
            <p:ph idx="1" type="body"/>
          </p:nvPr>
        </p:nvSpPr>
        <p:spPr>
          <a:xfrm>
            <a:off x="311700" y="790350"/>
            <a:ext cx="3785100" cy="4076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u="sng">
                <a:solidFill>
                  <a:schemeClr val="hlink"/>
                </a:solidFill>
                <a:hlinkClick r:id="rId3"/>
              </a:rPr>
              <a:t>https://www.goviralgame.com/</a:t>
            </a:r>
            <a:endParaRPr/>
          </a:p>
          <a:p>
            <a:pPr indent="0" lvl="0" marL="0" rtl="0" algn="l">
              <a:spcBef>
                <a:spcPts val="1200"/>
              </a:spcBef>
              <a:spcAft>
                <a:spcPts val="0"/>
              </a:spcAft>
              <a:buNone/>
            </a:pPr>
            <a:r>
              <a:rPr lang="en"/>
              <a:t>University of Cambridge, DROG</a:t>
            </a:r>
            <a:endParaRPr/>
          </a:p>
          <a:p>
            <a:pPr indent="0" lvl="0" marL="0" rtl="0" algn="l">
              <a:spcBef>
                <a:spcPts val="1200"/>
              </a:spcBef>
              <a:spcAft>
                <a:spcPts val="0"/>
              </a:spcAft>
              <a:buNone/>
            </a:pPr>
            <a:r>
              <a:rPr lang="en"/>
              <a:t>Techniques: </a:t>
            </a:r>
            <a:endParaRPr/>
          </a:p>
          <a:p>
            <a:pPr indent="-301307" lvl="0" marL="457200" rtl="0" algn="l">
              <a:spcBef>
                <a:spcPts val="1200"/>
              </a:spcBef>
              <a:spcAft>
                <a:spcPts val="0"/>
              </a:spcAft>
              <a:buClr>
                <a:srgbClr val="000000"/>
              </a:buClr>
              <a:buSzPct val="100000"/>
              <a:buChar char="●"/>
            </a:pPr>
            <a:r>
              <a:rPr b="1" lang="en" sz="2081">
                <a:solidFill>
                  <a:srgbClr val="000000"/>
                </a:solidFill>
              </a:rPr>
              <a:t>Emotion</a:t>
            </a:r>
            <a:r>
              <a:rPr lang="en" sz="2081">
                <a:solidFill>
                  <a:srgbClr val="000000"/>
                </a:solidFill>
              </a:rPr>
              <a:t>: “</a:t>
            </a:r>
            <a:r>
              <a:rPr lang="en" sz="2081">
                <a:solidFill>
                  <a:srgbClr val="000000"/>
                </a:solidFill>
                <a:latin typeface="Arial"/>
                <a:ea typeface="Arial"/>
                <a:cs typeface="Arial"/>
                <a:sym typeface="Arial"/>
              </a:rPr>
              <a:t>Using emotionally charged words provokes outrage, which can help (even untrue) information go viral. Rather than reacting immediately, be cautious and critical when emotionally charged words are used in the content you see.”</a:t>
            </a:r>
            <a:endParaRPr sz="2081">
              <a:solidFill>
                <a:srgbClr val="000000"/>
              </a:solidFill>
            </a:endParaRPr>
          </a:p>
          <a:p>
            <a:pPr indent="-301307" lvl="0" marL="457200" rtl="0" algn="l">
              <a:spcBef>
                <a:spcPts val="0"/>
              </a:spcBef>
              <a:spcAft>
                <a:spcPts val="0"/>
              </a:spcAft>
              <a:buClr>
                <a:srgbClr val="000000"/>
              </a:buClr>
              <a:buSzPct val="100000"/>
              <a:buChar char="●"/>
            </a:pPr>
            <a:r>
              <a:rPr b="1" lang="en" sz="2081">
                <a:solidFill>
                  <a:srgbClr val="000000"/>
                </a:solidFill>
              </a:rPr>
              <a:t>Fake expert:</a:t>
            </a:r>
            <a:r>
              <a:rPr lang="en" sz="2081">
                <a:solidFill>
                  <a:srgbClr val="000000"/>
                </a:solidFill>
              </a:rPr>
              <a:t> “</a:t>
            </a:r>
            <a:r>
              <a:rPr lang="en" sz="2081">
                <a:solidFill>
                  <a:srgbClr val="000000"/>
                </a:solidFill>
                <a:latin typeface="Arial"/>
                <a:ea typeface="Arial"/>
                <a:cs typeface="Arial"/>
                <a:sym typeface="Arial"/>
              </a:rPr>
              <a:t>A lie can appear more reliable when a source backs it up. Even if that source doesn't exist, isn't credible, or was misquoted; it's easy to be blinded by fancy degrees and medical terminology. Be sure to check the credibility of the source.”</a:t>
            </a:r>
            <a:endParaRPr sz="2081">
              <a:solidFill>
                <a:srgbClr val="000000"/>
              </a:solidFill>
            </a:endParaRPr>
          </a:p>
          <a:p>
            <a:pPr indent="-301307" lvl="0" marL="457200" rtl="0" algn="l">
              <a:spcBef>
                <a:spcPts val="0"/>
              </a:spcBef>
              <a:spcAft>
                <a:spcPts val="0"/>
              </a:spcAft>
              <a:buClr>
                <a:srgbClr val="000000"/>
              </a:buClr>
              <a:buSzPct val="100000"/>
              <a:buChar char="●"/>
            </a:pPr>
            <a:r>
              <a:rPr b="1" lang="en" sz="2081">
                <a:solidFill>
                  <a:srgbClr val="000000"/>
                </a:solidFill>
              </a:rPr>
              <a:t>Conspiracy</a:t>
            </a:r>
            <a:r>
              <a:rPr lang="en" sz="2081">
                <a:solidFill>
                  <a:srgbClr val="000000"/>
                </a:solidFill>
              </a:rPr>
              <a:t>: “</a:t>
            </a:r>
            <a:r>
              <a:rPr lang="en" sz="2081">
                <a:solidFill>
                  <a:srgbClr val="000000"/>
                </a:solidFill>
                <a:latin typeface="Arial"/>
                <a:ea typeface="Arial"/>
                <a:cs typeface="Arial"/>
                <a:sym typeface="Arial"/>
              </a:rPr>
              <a:t>In times of uncertainty, such as during this pandemic, it's tempting to look for sinister motives or hidden causes behind what's going on. It's healthy to be sceptical, but in real life, many things can't be reduced to a simple cause.”</a:t>
            </a:r>
            <a:endParaRPr sz="2081">
              <a:solidFill>
                <a:srgbClr val="000000"/>
              </a:solidFill>
            </a:endParaRPr>
          </a:p>
        </p:txBody>
      </p:sp>
      <p:sp>
        <p:nvSpPr>
          <p:cNvPr id="197" name="Google Shape;19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1"/>
          <p:cNvPicPr preferRelativeResize="0"/>
          <p:nvPr/>
        </p:nvPicPr>
        <p:blipFill>
          <a:blip r:embed="rId4">
            <a:alphaModFix/>
          </a:blip>
          <a:stretch>
            <a:fillRect/>
          </a:stretch>
        </p:blipFill>
        <p:spPr>
          <a:xfrm>
            <a:off x="4249200" y="859800"/>
            <a:ext cx="4654398" cy="36510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Hindsight2020</a:t>
            </a:r>
            <a:endParaRPr/>
          </a:p>
        </p:txBody>
      </p:sp>
      <p:sp>
        <p:nvSpPr>
          <p:cNvPr id="204" name="Google Shape;204;p32"/>
          <p:cNvSpPr txBox="1"/>
          <p:nvPr>
            <p:ph idx="1" type="body"/>
          </p:nvPr>
        </p:nvSpPr>
        <p:spPr>
          <a:xfrm>
            <a:off x="311700" y="790350"/>
            <a:ext cx="37038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https://www.hindsight2020.eu/</a:t>
            </a:r>
            <a:endParaRPr/>
          </a:p>
          <a:p>
            <a:pPr indent="0" lvl="0" marL="0" rtl="0" algn="l">
              <a:spcBef>
                <a:spcPts val="1200"/>
              </a:spcBef>
              <a:spcAft>
                <a:spcPts val="1200"/>
              </a:spcAft>
              <a:buNone/>
            </a:pPr>
            <a:r>
              <a:rPr lang="en"/>
              <a:t>European Union</a:t>
            </a:r>
            <a:endParaRPr/>
          </a:p>
        </p:txBody>
      </p:sp>
      <p:sp>
        <p:nvSpPr>
          <p:cNvPr id="205" name="Google Shape;20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32"/>
          <p:cNvPicPr preferRelativeResize="0"/>
          <p:nvPr/>
        </p:nvPicPr>
        <p:blipFill>
          <a:blip r:embed="rId4">
            <a:alphaModFix/>
          </a:blip>
          <a:stretch>
            <a:fillRect/>
          </a:stretch>
        </p:blipFill>
        <p:spPr>
          <a:xfrm>
            <a:off x="4441125" y="506100"/>
            <a:ext cx="3938675" cy="413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INST408C Week </a:t>
            </a:r>
            <a:endParaRPr/>
          </a:p>
        </p:txBody>
      </p:sp>
      <p:sp>
        <p:nvSpPr>
          <p:cNvPr id="73" name="Google Shape;73;p15"/>
          <p:cNvSpPr txBox="1"/>
          <p:nvPr>
            <p:ph idx="1" type="body"/>
          </p:nvPr>
        </p:nvSpPr>
        <p:spPr>
          <a:xfrm>
            <a:off x="364050" y="7074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Monday</a:t>
            </a:r>
            <a:endParaRPr/>
          </a:p>
          <a:p>
            <a:pPr indent="-342900" lvl="0" marL="457200" rtl="0" algn="l">
              <a:spcBef>
                <a:spcPts val="1200"/>
              </a:spcBef>
              <a:spcAft>
                <a:spcPts val="0"/>
              </a:spcAft>
              <a:buSzPts val="1800"/>
              <a:buChar char="●"/>
            </a:pPr>
            <a:r>
              <a:rPr lang="en"/>
              <a:t>Games</a:t>
            </a:r>
            <a:endParaRPr/>
          </a:p>
        </p:txBody>
      </p:sp>
      <p:sp>
        <p:nvSpPr>
          <p:cNvPr id="74" name="Google Shape;74;p15"/>
          <p:cNvSpPr txBox="1"/>
          <p:nvPr>
            <p:ph idx="1" type="body"/>
          </p:nvPr>
        </p:nvSpPr>
        <p:spPr>
          <a:xfrm>
            <a:off x="3640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Readings</a:t>
            </a:r>
            <a:endParaRPr/>
          </a:p>
          <a:p>
            <a:pPr indent="-308610" lvl="0" marL="457200" rtl="0" algn="l">
              <a:spcBef>
                <a:spcPts val="1200"/>
              </a:spcBef>
              <a:spcAft>
                <a:spcPts val="0"/>
              </a:spcAft>
              <a:buSzPct val="100000"/>
              <a:buChar char="●"/>
            </a:pPr>
            <a:r>
              <a:rPr lang="en"/>
              <a:t>Roozenbeek, van der Linder “</a:t>
            </a:r>
            <a:r>
              <a:rPr lang="en" u="sng">
                <a:solidFill>
                  <a:schemeClr val="hlink"/>
                </a:solidFill>
                <a:hlinkClick r:id="rId3"/>
              </a:rPr>
              <a:t>Inoculation theory and Misinformation</a:t>
            </a:r>
            <a:r>
              <a:rPr lang="en"/>
              <a:t>”, NATO report, 2021</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idx="1" type="body"/>
          </p:nvPr>
        </p:nvSpPr>
        <p:spPr>
          <a:xfrm>
            <a:off x="47527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Assignments</a:t>
            </a:r>
            <a:endParaRPr/>
          </a:p>
          <a:p>
            <a:pPr indent="-342900" lvl="0" marL="457200" rtl="0" algn="l">
              <a:spcBef>
                <a:spcPts val="1200"/>
              </a:spcBef>
              <a:spcAft>
                <a:spcPts val="0"/>
              </a:spcAft>
              <a:buSzPts val="1800"/>
              <a:buChar char="●"/>
            </a:pPr>
            <a:r>
              <a:rPr lang="en"/>
              <a:t>Design a cognitive security game</a:t>
            </a:r>
            <a:endParaRPr/>
          </a:p>
        </p:txBody>
      </p:sp>
      <p:sp>
        <p:nvSpPr>
          <p:cNvPr id="77" name="Google Shape;77;p15"/>
          <p:cNvSpPr txBox="1"/>
          <p:nvPr>
            <p:ph idx="1" type="body"/>
          </p:nvPr>
        </p:nvSpPr>
        <p:spPr>
          <a:xfrm>
            <a:off x="4752750" y="7075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Wednesday</a:t>
            </a:r>
            <a:endParaRPr/>
          </a:p>
          <a:p>
            <a:pPr indent="-342900" lvl="0" marL="457200" rtl="0" algn="l">
              <a:spcBef>
                <a:spcPts val="1200"/>
              </a:spcBef>
              <a:spcAft>
                <a:spcPts val="0"/>
              </a:spcAft>
              <a:buSzPts val="1800"/>
              <a:buChar char="●"/>
            </a:pPr>
            <a:r>
              <a:rPr lang="en"/>
              <a:t>Simulations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Disinformation Diaries</a:t>
            </a:r>
            <a:endParaRPr/>
          </a:p>
        </p:txBody>
      </p:sp>
      <p:sp>
        <p:nvSpPr>
          <p:cNvPr id="212" name="Google Shape;212;p33"/>
          <p:cNvSpPr txBox="1"/>
          <p:nvPr>
            <p:ph idx="1" type="body"/>
          </p:nvPr>
        </p:nvSpPr>
        <p:spPr>
          <a:xfrm>
            <a:off x="311700" y="790350"/>
            <a:ext cx="41013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https://www.allianceofdemocracies.org/initiatives/the-campaign/the-disinformation-diaries/</a:t>
            </a:r>
            <a:endParaRPr/>
          </a:p>
          <a:p>
            <a:pPr indent="0" lvl="0" marL="0" rtl="0" algn="l">
              <a:spcBef>
                <a:spcPts val="1200"/>
              </a:spcBef>
              <a:spcAft>
                <a:spcPts val="0"/>
              </a:spcAft>
              <a:buNone/>
            </a:pPr>
            <a:r>
              <a:rPr lang="en"/>
              <a:t>Ora Tanner, Alliance of Democracies Foundation</a:t>
            </a:r>
            <a:endParaRPr/>
          </a:p>
          <a:p>
            <a:pPr indent="0" lvl="0" marL="0" rtl="0" algn="l">
              <a:spcBef>
                <a:spcPts val="1200"/>
              </a:spcBef>
              <a:spcAft>
                <a:spcPts val="1200"/>
              </a:spcAft>
              <a:buNone/>
            </a:pPr>
            <a:r>
              <a:t/>
            </a:r>
            <a:endParaRPr/>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3"/>
          <p:cNvPicPr preferRelativeResize="0"/>
          <p:nvPr/>
        </p:nvPicPr>
        <p:blipFill>
          <a:blip r:embed="rId4">
            <a:alphaModFix/>
          </a:blip>
          <a:stretch>
            <a:fillRect/>
          </a:stretch>
        </p:blipFill>
        <p:spPr>
          <a:xfrm>
            <a:off x="4413000" y="746238"/>
            <a:ext cx="4425198" cy="365101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Cranky Uncle</a:t>
            </a:r>
            <a:endParaRPr/>
          </a:p>
        </p:txBody>
      </p:sp>
      <p:sp>
        <p:nvSpPr>
          <p:cNvPr id="220" name="Google Shape;220;p34"/>
          <p:cNvSpPr txBox="1"/>
          <p:nvPr>
            <p:ph idx="1" type="body"/>
          </p:nvPr>
        </p:nvSpPr>
        <p:spPr>
          <a:xfrm>
            <a:off x="311700" y="790350"/>
            <a:ext cx="41994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https://crankyuncle.com/</a:t>
            </a:r>
            <a:endParaRPr/>
          </a:p>
          <a:p>
            <a:pPr indent="0" lvl="0" marL="0" rtl="0" algn="l">
              <a:spcBef>
                <a:spcPts val="1200"/>
              </a:spcBef>
              <a:spcAft>
                <a:spcPts val="1200"/>
              </a:spcAft>
              <a:buNone/>
            </a:pPr>
            <a:r>
              <a:rPr lang="en"/>
              <a:t>John Cook, Monash Uni, Autonomy</a:t>
            </a:r>
            <a:endParaRPr/>
          </a:p>
        </p:txBody>
      </p:sp>
      <p:sp>
        <p:nvSpPr>
          <p:cNvPr id="221" name="Google Shape;22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34"/>
          <p:cNvPicPr preferRelativeResize="0"/>
          <p:nvPr/>
        </p:nvPicPr>
        <p:blipFill>
          <a:blip r:embed="rId4">
            <a:alphaModFix/>
          </a:blip>
          <a:stretch>
            <a:fillRect/>
          </a:stretch>
        </p:blipFill>
        <p:spPr>
          <a:xfrm>
            <a:off x="4619900" y="859800"/>
            <a:ext cx="4163000" cy="36510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Cranky Uncle</a:t>
            </a:r>
            <a:endParaRPr/>
          </a:p>
        </p:txBody>
      </p:sp>
      <p:sp>
        <p:nvSpPr>
          <p:cNvPr id="228" name="Google Shape;228;p35"/>
          <p:cNvSpPr txBox="1"/>
          <p:nvPr>
            <p:ph idx="1" type="body"/>
          </p:nvPr>
        </p:nvSpPr>
        <p:spPr>
          <a:xfrm>
            <a:off x="311700" y="790350"/>
            <a:ext cx="3534600" cy="3778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Techniques:</a:t>
            </a:r>
            <a:endParaRPr/>
          </a:p>
          <a:p>
            <a:pPr indent="-317182" lvl="0" marL="457200" rtl="0" algn="l">
              <a:spcBef>
                <a:spcPts val="1200"/>
              </a:spcBef>
              <a:spcAft>
                <a:spcPts val="0"/>
              </a:spcAft>
              <a:buSzPct val="100000"/>
              <a:buChar char="●"/>
            </a:pPr>
            <a:r>
              <a:rPr lang="en"/>
              <a:t>Fake experts</a:t>
            </a:r>
            <a:endParaRPr/>
          </a:p>
          <a:p>
            <a:pPr indent="-317182" lvl="0" marL="457200" rtl="0" algn="l">
              <a:spcBef>
                <a:spcPts val="0"/>
              </a:spcBef>
              <a:spcAft>
                <a:spcPts val="0"/>
              </a:spcAft>
              <a:buSzPct val="100000"/>
              <a:buChar char="●"/>
            </a:pPr>
            <a:r>
              <a:rPr lang="en"/>
              <a:t>Logical fallacies</a:t>
            </a:r>
            <a:endParaRPr/>
          </a:p>
          <a:p>
            <a:pPr indent="-317182" lvl="0" marL="457200" rtl="0" algn="l">
              <a:spcBef>
                <a:spcPts val="0"/>
              </a:spcBef>
              <a:spcAft>
                <a:spcPts val="0"/>
              </a:spcAft>
              <a:buSzPct val="100000"/>
              <a:buChar char="●"/>
            </a:pPr>
            <a:r>
              <a:rPr lang="en"/>
              <a:t>Impossible expectations</a:t>
            </a:r>
            <a:endParaRPr/>
          </a:p>
          <a:p>
            <a:pPr indent="-317182" lvl="0" marL="457200" rtl="0" algn="l">
              <a:spcBef>
                <a:spcPts val="0"/>
              </a:spcBef>
              <a:spcAft>
                <a:spcPts val="0"/>
              </a:spcAft>
              <a:buSzPct val="100000"/>
              <a:buChar char="●"/>
            </a:pPr>
            <a:r>
              <a:rPr lang="en"/>
              <a:t>Conspiracy theories</a:t>
            </a:r>
            <a:endParaRPr/>
          </a:p>
          <a:p>
            <a:pPr indent="-317182" lvl="0" marL="457200" rtl="0" algn="l">
              <a:spcBef>
                <a:spcPts val="0"/>
              </a:spcBef>
              <a:spcAft>
                <a:spcPts val="0"/>
              </a:spcAft>
              <a:buSzPct val="100000"/>
              <a:buChar char="●"/>
            </a:pPr>
            <a:r>
              <a:rPr lang="en"/>
              <a:t>Cherry picking</a:t>
            </a:r>
            <a:endParaRPr/>
          </a:p>
          <a:p>
            <a:pPr indent="-317182" lvl="0" marL="457200" rtl="0" algn="l">
              <a:spcBef>
                <a:spcPts val="0"/>
              </a:spcBef>
              <a:spcAft>
                <a:spcPts val="0"/>
              </a:spcAft>
              <a:buSzPct val="100000"/>
              <a:buChar char="●"/>
            </a:pPr>
            <a:r>
              <a:rPr lang="en"/>
              <a:t>Ad hominem</a:t>
            </a:r>
            <a:endParaRPr/>
          </a:p>
          <a:p>
            <a:pPr indent="-317182" lvl="0" marL="457200" rtl="0" algn="l">
              <a:spcBef>
                <a:spcPts val="0"/>
              </a:spcBef>
              <a:spcAft>
                <a:spcPts val="0"/>
              </a:spcAft>
              <a:buSzPct val="100000"/>
              <a:buChar char="●"/>
            </a:pPr>
            <a:r>
              <a:rPr lang="en"/>
              <a:t>Ambiguity</a:t>
            </a:r>
            <a:endParaRPr/>
          </a:p>
          <a:p>
            <a:pPr indent="-317182" lvl="0" marL="457200" rtl="0" algn="l">
              <a:spcBef>
                <a:spcPts val="0"/>
              </a:spcBef>
              <a:spcAft>
                <a:spcPts val="0"/>
              </a:spcAft>
              <a:buSzPct val="100000"/>
              <a:buChar char="●"/>
            </a:pPr>
            <a:r>
              <a:rPr lang="en"/>
              <a:t>False analogy</a:t>
            </a:r>
            <a:endParaRPr/>
          </a:p>
          <a:p>
            <a:pPr indent="-317182" lvl="0" marL="457200" rtl="0" algn="l">
              <a:spcBef>
                <a:spcPts val="0"/>
              </a:spcBef>
              <a:spcAft>
                <a:spcPts val="0"/>
              </a:spcAft>
              <a:buSzPct val="100000"/>
              <a:buChar char="●"/>
            </a:pPr>
            <a:r>
              <a:rPr lang="en"/>
              <a:t>Straw man</a:t>
            </a:r>
            <a:endParaRPr/>
          </a:p>
          <a:p>
            <a:pPr indent="-317182" lvl="0" marL="457200" rtl="0" algn="l">
              <a:spcBef>
                <a:spcPts val="0"/>
              </a:spcBef>
              <a:spcAft>
                <a:spcPts val="0"/>
              </a:spcAft>
              <a:buSzPct val="100000"/>
              <a:buChar char="●"/>
            </a:pPr>
            <a:r>
              <a:rPr lang="en"/>
              <a:t>Red herring</a:t>
            </a:r>
            <a:endParaRPr/>
          </a:p>
          <a:p>
            <a:pPr indent="-317182" lvl="0" marL="457200" rtl="0" algn="l">
              <a:spcBef>
                <a:spcPts val="0"/>
              </a:spcBef>
              <a:spcAft>
                <a:spcPts val="0"/>
              </a:spcAft>
              <a:buSzPct val="100000"/>
              <a:buChar char="●"/>
            </a:pPr>
            <a:r>
              <a:rPr lang="en"/>
              <a:t>False choice</a:t>
            </a:r>
            <a:endParaRPr/>
          </a:p>
          <a:p>
            <a:pPr indent="-317182" lvl="0" marL="457200" rtl="0" algn="l">
              <a:spcBef>
                <a:spcPts val="0"/>
              </a:spcBef>
              <a:spcAft>
                <a:spcPts val="0"/>
              </a:spcAft>
              <a:buSzPct val="100000"/>
              <a:buChar char="●"/>
            </a:pPr>
            <a:r>
              <a:rPr lang="en"/>
              <a:t>Single cause</a:t>
            </a:r>
            <a:endParaRPr/>
          </a:p>
          <a:p>
            <a:pPr indent="-317182" lvl="0" marL="457200" rtl="0" algn="l">
              <a:spcBef>
                <a:spcPts val="0"/>
              </a:spcBef>
              <a:spcAft>
                <a:spcPts val="0"/>
              </a:spcAft>
              <a:buSzPct val="100000"/>
              <a:buChar char="●"/>
            </a:pPr>
            <a:r>
              <a:rPr lang="en"/>
              <a:t>Anecdote</a:t>
            </a:r>
            <a:endParaRPr/>
          </a:p>
          <a:p>
            <a:pPr indent="-317182" lvl="0" marL="457200" rtl="0" algn="l">
              <a:spcBef>
                <a:spcPts val="0"/>
              </a:spcBef>
              <a:spcAft>
                <a:spcPts val="0"/>
              </a:spcAft>
              <a:buSzPct val="100000"/>
              <a:buChar char="●"/>
            </a:pPr>
            <a:r>
              <a:rPr lang="en"/>
              <a:t>Slothful induction</a:t>
            </a:r>
            <a:endParaRPr/>
          </a:p>
          <a:p>
            <a:pPr indent="-317182" lvl="0" marL="457200" rtl="0" algn="l">
              <a:spcBef>
                <a:spcPts val="0"/>
              </a:spcBef>
              <a:spcAft>
                <a:spcPts val="0"/>
              </a:spcAft>
              <a:buSzPct val="100000"/>
              <a:buChar char="●"/>
            </a:pPr>
            <a:r>
              <a:rPr lang="en"/>
              <a:t>etc</a:t>
            </a:r>
            <a:endParaRPr/>
          </a:p>
        </p:txBody>
      </p:sp>
      <p:sp>
        <p:nvSpPr>
          <p:cNvPr id="229" name="Google Shape;22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5"/>
          <p:cNvPicPr preferRelativeResize="0"/>
          <p:nvPr/>
        </p:nvPicPr>
        <p:blipFill>
          <a:blip r:embed="rId3">
            <a:alphaModFix/>
          </a:blip>
          <a:stretch>
            <a:fillRect/>
          </a:stretch>
        </p:blipFill>
        <p:spPr>
          <a:xfrm>
            <a:off x="3758925" y="746238"/>
            <a:ext cx="4766743" cy="36510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 2 Discern game</a:t>
            </a:r>
            <a:endParaRPr/>
          </a:p>
        </p:txBody>
      </p:sp>
      <p:sp>
        <p:nvSpPr>
          <p:cNvPr id="236" name="Google Shape;236;p36"/>
          <p:cNvSpPr txBox="1"/>
          <p:nvPr>
            <p:ph idx="1" type="body"/>
          </p:nvPr>
        </p:nvSpPr>
        <p:spPr>
          <a:xfrm>
            <a:off x="311700" y="790350"/>
            <a:ext cx="38943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http://irex.mocotms.com/ml_en/story_html5.html?lms=1</a:t>
            </a:r>
            <a:endParaRPr/>
          </a:p>
          <a:p>
            <a:pPr indent="0" lvl="0" marL="0" rtl="0" algn="l">
              <a:spcBef>
                <a:spcPts val="1200"/>
              </a:spcBef>
              <a:spcAft>
                <a:spcPts val="0"/>
              </a:spcAft>
              <a:buNone/>
            </a:pPr>
            <a:r>
              <a:rPr lang="en"/>
              <a:t>Ukrainian</a:t>
            </a:r>
            <a:endParaRPr/>
          </a:p>
          <a:p>
            <a:pPr indent="0" lvl="0" marL="0" rtl="0" algn="l">
              <a:spcBef>
                <a:spcPts val="1200"/>
              </a:spcBef>
              <a:spcAft>
                <a:spcPts val="1200"/>
              </a:spcAft>
              <a:buNone/>
            </a:pPr>
            <a:r>
              <a:t/>
            </a:r>
            <a:endParaRPr/>
          </a:p>
        </p:txBody>
      </p:sp>
      <p:sp>
        <p:nvSpPr>
          <p:cNvPr id="237" name="Google Shape;23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6"/>
          <p:cNvPicPr preferRelativeResize="0"/>
          <p:nvPr/>
        </p:nvPicPr>
        <p:blipFill>
          <a:blip r:embed="rId4">
            <a:alphaModFix/>
          </a:blip>
          <a:stretch>
            <a:fillRect/>
          </a:stretch>
        </p:blipFill>
        <p:spPr>
          <a:xfrm>
            <a:off x="4353750" y="630925"/>
            <a:ext cx="4478550" cy="397001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 2 Discern</a:t>
            </a:r>
            <a:endParaRPr/>
          </a:p>
        </p:txBody>
      </p:sp>
      <p:sp>
        <p:nvSpPr>
          <p:cNvPr id="244" name="Google Shape;24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7"/>
          <p:cNvPicPr preferRelativeResize="0"/>
          <p:nvPr/>
        </p:nvPicPr>
        <p:blipFill>
          <a:blip r:embed="rId3">
            <a:alphaModFix/>
          </a:blip>
          <a:stretch>
            <a:fillRect/>
          </a:stretch>
        </p:blipFill>
        <p:spPr>
          <a:xfrm>
            <a:off x="1499000" y="598225"/>
            <a:ext cx="6146000" cy="43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Factitious</a:t>
            </a:r>
            <a:endParaRPr/>
          </a:p>
        </p:txBody>
      </p:sp>
      <p:sp>
        <p:nvSpPr>
          <p:cNvPr id="251" name="Google Shape;251;p38"/>
          <p:cNvSpPr txBox="1"/>
          <p:nvPr>
            <p:ph idx="1" type="body"/>
          </p:nvPr>
        </p:nvSpPr>
        <p:spPr>
          <a:xfrm>
            <a:off x="311700" y="790350"/>
            <a:ext cx="37197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http://factitious.augamestudio.com/#/</a:t>
            </a:r>
            <a:r>
              <a:rPr lang="en"/>
              <a:t> - dead?</a:t>
            </a:r>
            <a:endParaRPr/>
          </a:p>
          <a:p>
            <a:pPr indent="0" lvl="0" marL="0" rtl="0" algn="l">
              <a:spcBef>
                <a:spcPts val="1200"/>
              </a:spcBef>
              <a:spcAft>
                <a:spcPts val="0"/>
              </a:spcAft>
              <a:buNone/>
            </a:pPr>
            <a:r>
              <a:rPr lang="en" u="sng">
                <a:solidFill>
                  <a:schemeClr val="hlink"/>
                </a:solidFill>
                <a:hlinkClick r:id="rId4"/>
              </a:rPr>
              <a:t>http://factitious-pandemic.augamestudio.com/#/</a:t>
            </a:r>
            <a:endParaRPr/>
          </a:p>
          <a:p>
            <a:pPr indent="0" lvl="0" marL="0" rtl="0" algn="l">
              <a:spcBef>
                <a:spcPts val="1200"/>
              </a:spcBef>
              <a:spcAft>
                <a:spcPts val="0"/>
              </a:spcAft>
              <a:buNone/>
            </a:pPr>
            <a:r>
              <a:rPr lang="en"/>
              <a:t>Maggie Farley/ Bob Hone, AU Game Lab, Jolt program</a:t>
            </a:r>
            <a:endParaRPr/>
          </a:p>
          <a:p>
            <a:pPr indent="0" lvl="0" marL="0" rtl="0" algn="l">
              <a:spcBef>
                <a:spcPts val="1200"/>
              </a:spcBef>
              <a:spcAft>
                <a:spcPts val="1200"/>
              </a:spcAft>
              <a:buNone/>
            </a:pPr>
            <a:r>
              <a:t/>
            </a:r>
            <a:endParaRPr/>
          </a:p>
        </p:txBody>
      </p:sp>
      <p:sp>
        <p:nvSpPr>
          <p:cNvPr id="252" name="Google Shape;25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38"/>
          <p:cNvPicPr preferRelativeResize="0"/>
          <p:nvPr/>
        </p:nvPicPr>
        <p:blipFill>
          <a:blip r:embed="rId5">
            <a:alphaModFix/>
          </a:blip>
          <a:stretch>
            <a:fillRect/>
          </a:stretch>
        </p:blipFill>
        <p:spPr>
          <a:xfrm>
            <a:off x="4369075" y="859800"/>
            <a:ext cx="4161478" cy="36510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It to Make It</a:t>
            </a:r>
            <a:endParaRPr/>
          </a:p>
        </p:txBody>
      </p:sp>
      <p:sp>
        <p:nvSpPr>
          <p:cNvPr id="259" name="Google Shape;259;p39"/>
          <p:cNvSpPr txBox="1"/>
          <p:nvPr>
            <p:ph idx="1" type="body"/>
          </p:nvPr>
        </p:nvSpPr>
        <p:spPr>
          <a:xfrm>
            <a:off x="311700" y="790350"/>
            <a:ext cx="35019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https://www.fakeittomakeitgame.com/</a:t>
            </a:r>
            <a:endParaRPr/>
          </a:p>
          <a:p>
            <a:pPr indent="0" lvl="0" marL="0" rtl="0" algn="l">
              <a:spcBef>
                <a:spcPts val="1200"/>
              </a:spcBef>
              <a:spcAft>
                <a:spcPts val="1200"/>
              </a:spcAft>
              <a:buNone/>
            </a:pPr>
            <a:r>
              <a:t/>
            </a:r>
            <a:endParaRPr/>
          </a:p>
        </p:txBody>
      </p:sp>
      <p:sp>
        <p:nvSpPr>
          <p:cNvPr id="260" name="Google Shape;26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1" name="Google Shape;261;p39"/>
          <p:cNvPicPr preferRelativeResize="0"/>
          <p:nvPr/>
        </p:nvPicPr>
        <p:blipFill>
          <a:blip r:embed="rId4">
            <a:alphaModFix/>
          </a:blip>
          <a:stretch>
            <a:fillRect/>
          </a:stretch>
        </p:blipFill>
        <p:spPr>
          <a:xfrm>
            <a:off x="3647127" y="790350"/>
            <a:ext cx="5374024" cy="3778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Fakey</a:t>
            </a:r>
            <a:endParaRPr/>
          </a:p>
        </p:txBody>
      </p:sp>
      <p:sp>
        <p:nvSpPr>
          <p:cNvPr id="267" name="Google Shape;267;p40"/>
          <p:cNvSpPr txBox="1"/>
          <p:nvPr>
            <p:ph idx="1" type="body"/>
          </p:nvPr>
        </p:nvSpPr>
        <p:spPr>
          <a:xfrm>
            <a:off x="311700" y="790350"/>
            <a:ext cx="38505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https://fakey.osome.iu.edu/</a:t>
            </a:r>
            <a:endParaRPr/>
          </a:p>
          <a:p>
            <a:pPr indent="0" lvl="0" marL="0" rtl="0" algn="l">
              <a:spcBef>
                <a:spcPts val="1200"/>
              </a:spcBef>
              <a:spcAft>
                <a:spcPts val="1200"/>
              </a:spcAft>
              <a:buNone/>
            </a:pPr>
            <a:r>
              <a:rPr lang="en"/>
              <a:t>Indiana University (Osome)</a:t>
            </a:r>
            <a:endParaRPr/>
          </a:p>
        </p:txBody>
      </p:sp>
      <p:sp>
        <p:nvSpPr>
          <p:cNvPr id="268" name="Google Shape;26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40"/>
          <p:cNvPicPr preferRelativeResize="0"/>
          <p:nvPr/>
        </p:nvPicPr>
        <p:blipFill>
          <a:blip r:embed="rId4">
            <a:alphaModFix/>
          </a:blip>
          <a:stretch>
            <a:fillRect/>
          </a:stretch>
        </p:blipFill>
        <p:spPr>
          <a:xfrm>
            <a:off x="4379975" y="194975"/>
            <a:ext cx="4092475" cy="4468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Interland</a:t>
            </a:r>
            <a:endParaRPr/>
          </a:p>
        </p:txBody>
      </p:sp>
      <p:sp>
        <p:nvSpPr>
          <p:cNvPr id="275" name="Google Shape;275;p41"/>
          <p:cNvSpPr txBox="1"/>
          <p:nvPr>
            <p:ph idx="1" type="body"/>
          </p:nvPr>
        </p:nvSpPr>
        <p:spPr>
          <a:xfrm>
            <a:off x="311700" y="790350"/>
            <a:ext cx="40794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https://beinternetawesome.withgoogle.com/en_us/interland</a:t>
            </a:r>
            <a:endParaRPr/>
          </a:p>
          <a:p>
            <a:pPr indent="0" lvl="0" marL="0" rtl="0" algn="l">
              <a:spcBef>
                <a:spcPts val="1200"/>
              </a:spcBef>
              <a:spcAft>
                <a:spcPts val="1200"/>
              </a:spcAft>
              <a:buNone/>
            </a:pPr>
            <a:r>
              <a:rPr lang="en"/>
              <a:t>Google</a:t>
            </a:r>
            <a:endParaRPr/>
          </a:p>
        </p:txBody>
      </p:sp>
      <p:sp>
        <p:nvSpPr>
          <p:cNvPr id="276" name="Google Shape;27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41"/>
          <p:cNvPicPr preferRelativeResize="0"/>
          <p:nvPr/>
        </p:nvPicPr>
        <p:blipFill>
          <a:blip r:embed="rId4">
            <a:alphaModFix/>
          </a:blip>
          <a:stretch>
            <a:fillRect/>
          </a:stretch>
        </p:blipFill>
        <p:spPr>
          <a:xfrm>
            <a:off x="4543500" y="859800"/>
            <a:ext cx="4300683" cy="36510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Defcon Rootz Asylum misinformation game</a:t>
            </a:r>
            <a:endParaRPr/>
          </a:p>
        </p:txBody>
      </p:sp>
      <p:sp>
        <p:nvSpPr>
          <p:cNvPr id="283" name="Google Shape;283;p42"/>
          <p:cNvSpPr txBox="1"/>
          <p:nvPr>
            <p:ph idx="1" type="body"/>
          </p:nvPr>
        </p:nvSpPr>
        <p:spPr>
          <a:xfrm>
            <a:off x="311700" y="790350"/>
            <a:ext cx="40359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https://www.cnet.com/news/at-def-con-teaching-disinformation-campaigns-is-childs-play/</a:t>
            </a:r>
            <a:endParaRPr/>
          </a:p>
          <a:p>
            <a:pPr indent="0" lvl="0" marL="0" rtl="0" algn="l">
              <a:spcBef>
                <a:spcPts val="1200"/>
              </a:spcBef>
              <a:spcAft>
                <a:spcPts val="1200"/>
              </a:spcAft>
              <a:buNone/>
            </a:pPr>
            <a:r>
              <a:rPr lang="en"/>
              <a:t>Win Suen, AI Village</a:t>
            </a:r>
            <a:endParaRPr/>
          </a:p>
        </p:txBody>
      </p:sp>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design a cognitive security game</a:t>
            </a:r>
            <a:endParaRPr/>
          </a:p>
        </p:txBody>
      </p:sp>
      <p:sp>
        <p:nvSpPr>
          <p:cNvPr id="83" name="Google Shape;83;p16"/>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p>
            <a:pPr indent="0" lvl="0" marL="0" rtl="0" algn="l">
              <a:spcBef>
                <a:spcPts val="900"/>
              </a:spcBef>
              <a:spcAft>
                <a:spcPts val="0"/>
              </a:spcAft>
              <a:buNone/>
            </a:pPr>
            <a:r>
              <a:rPr lang="en" sz="1200">
                <a:solidFill>
                  <a:srgbClr val="2D3B45"/>
                </a:solidFill>
                <a:highlight>
                  <a:srgbClr val="FFFFFF"/>
                </a:highlight>
                <a:latin typeface="Arial"/>
                <a:ea typeface="Arial"/>
                <a:cs typeface="Arial"/>
                <a:sym typeface="Arial"/>
              </a:rPr>
              <a:t>Design a cognitive security themed game.  Give:</a:t>
            </a:r>
            <a:endParaRPr sz="1200">
              <a:solidFill>
                <a:srgbClr val="2D3B45"/>
              </a:solidFill>
              <a:highlight>
                <a:srgbClr val="FFFFFF"/>
              </a:highlight>
              <a:latin typeface="Arial"/>
              <a:ea typeface="Arial"/>
              <a:cs typeface="Arial"/>
              <a:sym typeface="Arial"/>
            </a:endParaRPr>
          </a:p>
          <a:p>
            <a:pPr indent="-304800" lvl="0" marL="698500" rtl="0" algn="l">
              <a:spcBef>
                <a:spcPts val="90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Outline</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Learning objectives</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Intended audience</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Techniques/area covered</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Player point of view</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Covers rumours, misinformation, disinformation, conspiracy theories?</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Game rewards</a:t>
            </a:r>
            <a:endParaRPr sz="1200">
              <a:solidFill>
                <a:srgbClr val="2D3B45"/>
              </a:solidFill>
              <a:highlight>
                <a:srgbClr val="FFFFFF"/>
              </a:highlight>
              <a:latin typeface="Arial"/>
              <a:ea typeface="Arial"/>
              <a:cs typeface="Arial"/>
              <a:sym typeface="Arial"/>
            </a:endParaRPr>
          </a:p>
          <a:p>
            <a:pPr indent="-304800" lvl="0" marL="698500" rtl="0" algn="l">
              <a:spcBef>
                <a:spcPts val="0"/>
              </a:spcBef>
              <a:spcAft>
                <a:spcPts val="0"/>
              </a:spcAft>
              <a:buClr>
                <a:srgbClr val="2D3B45"/>
              </a:buClr>
              <a:buSzPts val="1200"/>
              <a:buFont typeface="Arial"/>
              <a:buChar char="●"/>
            </a:pPr>
            <a:r>
              <a:rPr lang="en" sz="1200">
                <a:solidFill>
                  <a:srgbClr val="2D3B45"/>
                </a:solidFill>
                <a:highlight>
                  <a:srgbClr val="FFFFFF"/>
                </a:highlight>
                <a:latin typeface="Arial"/>
                <a:ea typeface="Arial"/>
                <a:cs typeface="Arial"/>
                <a:sym typeface="Arial"/>
              </a:rPr>
              <a:t>Where audience could go next</a:t>
            </a:r>
            <a:endParaRPr sz="1200">
              <a:solidFill>
                <a:srgbClr val="2D3B45"/>
              </a:solidFill>
              <a:highlight>
                <a:srgbClr val="FFFFFF"/>
              </a:highlight>
              <a:latin typeface="Arial"/>
              <a:ea typeface="Arial"/>
              <a:cs typeface="Arial"/>
              <a:sym typeface="Arial"/>
            </a:endParaRPr>
          </a:p>
          <a:p>
            <a:pPr indent="0" lvl="0" marL="0" rtl="0" algn="l">
              <a:spcBef>
                <a:spcPts val="1000"/>
              </a:spcBef>
              <a:spcAft>
                <a:spcPts val="1200"/>
              </a:spcAft>
              <a:buNone/>
            </a:pPr>
            <a:r>
              <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Also</a:t>
            </a:r>
            <a:endParaRPr/>
          </a:p>
        </p:txBody>
      </p:sp>
      <p:sp>
        <p:nvSpPr>
          <p:cNvPr id="290" name="Google Shape;290;p43"/>
          <p:cNvSpPr txBox="1"/>
          <p:nvPr>
            <p:ph idx="1" type="body"/>
          </p:nvPr>
        </p:nvSpPr>
        <p:spPr>
          <a:xfrm>
            <a:off x="311700" y="790338"/>
            <a:ext cx="8520600" cy="37788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Fake News: the game </a:t>
            </a:r>
            <a:r>
              <a:rPr lang="en" u="sng">
                <a:solidFill>
                  <a:schemeClr val="hlink"/>
                </a:solidFill>
                <a:hlinkClick r:id="rId3"/>
              </a:rPr>
              <a:t>https://www.rand.org/research/projects/truth-decay/fighting-disinformation/search/items/fake-news-the-game.html</a:t>
            </a:r>
            <a:endParaRPr/>
          </a:p>
          <a:p>
            <a:pPr indent="-325755" lvl="0" marL="457200" rtl="0" algn="l">
              <a:spcBef>
                <a:spcPts val="1000"/>
              </a:spcBef>
              <a:spcAft>
                <a:spcPts val="0"/>
              </a:spcAft>
              <a:buSzPct val="100000"/>
              <a:buChar char="●"/>
            </a:pPr>
            <a:r>
              <a:rPr lang="en"/>
              <a:t>Checkology misinformation practice (e.g. </a:t>
            </a:r>
            <a:r>
              <a:rPr lang="en" u="sng">
                <a:solidFill>
                  <a:schemeClr val="hlink"/>
                </a:solidFill>
                <a:hlinkClick r:id="rId4"/>
              </a:rPr>
              <a:t>https://checkology.org/lessons/teacher/163/elements/2471</a:t>
            </a:r>
            <a:r>
              <a:rPr lang="en"/>
              <a:t>)</a:t>
            </a:r>
            <a:endParaRPr/>
          </a:p>
          <a:p>
            <a:pPr indent="-325755" lvl="0" marL="457200" rtl="0" algn="l">
              <a:spcBef>
                <a:spcPts val="1000"/>
              </a:spcBef>
              <a:spcAft>
                <a:spcPts val="0"/>
              </a:spcAft>
              <a:buSzPct val="100000"/>
              <a:buChar char="●"/>
            </a:pPr>
            <a:r>
              <a:rPr lang="en"/>
              <a:t>Polititruth </a:t>
            </a:r>
            <a:r>
              <a:rPr lang="en" u="sng">
                <a:solidFill>
                  <a:schemeClr val="hlink"/>
                </a:solidFill>
                <a:hlinkClick r:id="rId5"/>
              </a:rPr>
              <a:t>https://www.cinqmarsmedia.com/politifact/index.html</a:t>
            </a:r>
            <a:r>
              <a:rPr lang="en"/>
              <a:t> (Politifact, Tinder-style)</a:t>
            </a:r>
            <a:endParaRPr/>
          </a:p>
          <a:p>
            <a:pPr indent="-325755" lvl="0" marL="457200" rtl="0" algn="l">
              <a:spcBef>
                <a:spcPts val="1000"/>
              </a:spcBef>
              <a:spcAft>
                <a:spcPts val="0"/>
              </a:spcAft>
              <a:buSzPct val="100000"/>
              <a:buChar char="●"/>
            </a:pPr>
            <a:r>
              <a:rPr lang="en"/>
              <a:t>BBC iReporter </a:t>
            </a:r>
            <a:r>
              <a:rPr lang="en" u="sng">
                <a:solidFill>
                  <a:schemeClr val="hlink"/>
                </a:solidFill>
                <a:hlinkClick r:id="rId6"/>
              </a:rPr>
              <a:t>https://www.bbc.co.uk/news/resources/idt-8760dd58-84f9-4c98-ade2-590562670096</a:t>
            </a:r>
            <a:r>
              <a:rPr lang="en"/>
              <a:t> </a:t>
            </a:r>
            <a:endParaRPr/>
          </a:p>
          <a:p>
            <a:pPr indent="-325755" lvl="0" marL="457200" rtl="0" algn="l">
              <a:spcBef>
                <a:spcPts val="1000"/>
              </a:spcBef>
              <a:spcAft>
                <a:spcPts val="0"/>
              </a:spcAft>
              <a:buSzPct val="100000"/>
              <a:buChar char="●"/>
            </a:pPr>
            <a:r>
              <a:rPr lang="en"/>
              <a:t>Digital Compass </a:t>
            </a:r>
            <a:r>
              <a:rPr lang="en" u="sng">
                <a:solidFill>
                  <a:schemeClr val="accent5"/>
                </a:solidFill>
                <a:hlinkClick r:id="rId7">
                  <a:extLst>
                    <a:ext uri="{A12FA001-AC4F-418D-AE19-62706E023703}">
                      <ahyp:hlinkClr val="tx"/>
                    </a:ext>
                  </a:extLst>
                </a:hlinkClick>
              </a:rPr>
              <a:t>https://www.gamesforchange.org/game/digital-compass/</a:t>
            </a:r>
            <a:endParaRPr/>
          </a:p>
          <a:p>
            <a:pPr indent="-325755" lvl="0" marL="457200" rtl="0" algn="l">
              <a:spcBef>
                <a:spcPts val="1000"/>
              </a:spcBef>
              <a:spcAft>
                <a:spcPts val="0"/>
              </a:spcAft>
              <a:buSzPct val="100000"/>
              <a:buChar char="●"/>
            </a:pPr>
            <a:r>
              <a:rPr lang="en"/>
              <a:t>The Republia Times </a:t>
            </a:r>
            <a:r>
              <a:rPr lang="en" u="sng">
                <a:solidFill>
                  <a:schemeClr val="accent5"/>
                </a:solidFill>
                <a:hlinkClick r:id="rId8">
                  <a:extLst>
                    <a:ext uri="{A12FA001-AC4F-418D-AE19-62706E023703}">
                      <ahyp:hlinkClr val="tx"/>
                    </a:ext>
                  </a:extLst>
                </a:hlinkClick>
              </a:rPr>
              <a:t>https://www.gamesforchange.org/game/the-republia-times/</a:t>
            </a:r>
            <a:endParaRPr/>
          </a:p>
          <a:p>
            <a:pPr indent="0" lvl="0" marL="0" rtl="0" algn="l">
              <a:spcBef>
                <a:spcPts val="1000"/>
              </a:spcBef>
              <a:spcAft>
                <a:spcPts val="1000"/>
              </a:spcAft>
              <a:buNone/>
            </a:pPr>
            <a:r>
              <a:t/>
            </a:r>
            <a:endParaRPr/>
          </a:p>
        </p:txBody>
      </p:sp>
      <p:sp>
        <p:nvSpPr>
          <p:cNvPr id="291" name="Google Shape;29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Offline games</a:t>
            </a:r>
            <a:endParaRPr/>
          </a:p>
        </p:txBody>
      </p:sp>
      <p:sp>
        <p:nvSpPr>
          <p:cNvPr id="297" name="Google Shape;297;p44"/>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Cards, cards, cards</a:t>
            </a:r>
            <a:endParaRPr/>
          </a:p>
        </p:txBody>
      </p:sp>
      <p:sp>
        <p:nvSpPr>
          <p:cNvPr id="298" name="Google Shape;29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Card games - do try this at home… </a:t>
            </a:r>
            <a:endParaRPr/>
          </a:p>
        </p:txBody>
      </p:sp>
      <p:sp>
        <p:nvSpPr>
          <p:cNvPr id="304" name="Google Shape;30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45"/>
          <p:cNvPicPr preferRelativeResize="0"/>
          <p:nvPr/>
        </p:nvPicPr>
        <p:blipFill>
          <a:blip r:embed="rId3">
            <a:alphaModFix/>
          </a:blip>
          <a:stretch>
            <a:fillRect/>
          </a:stretch>
        </p:blipFill>
        <p:spPr>
          <a:xfrm>
            <a:off x="457075" y="957900"/>
            <a:ext cx="4723175" cy="3461750"/>
          </a:xfrm>
          <a:prstGeom prst="rect">
            <a:avLst/>
          </a:prstGeom>
          <a:noFill/>
          <a:ln>
            <a:noFill/>
          </a:ln>
        </p:spPr>
      </p:pic>
      <p:pic>
        <p:nvPicPr>
          <p:cNvPr id="306" name="Google Shape;306;p45"/>
          <p:cNvPicPr preferRelativeResize="0"/>
          <p:nvPr/>
        </p:nvPicPr>
        <p:blipFill>
          <a:blip r:embed="rId4">
            <a:alphaModFix/>
          </a:blip>
          <a:stretch>
            <a:fillRect/>
          </a:stretch>
        </p:blipFill>
        <p:spPr>
          <a:xfrm>
            <a:off x="5732525" y="2571750"/>
            <a:ext cx="2603975" cy="2128025"/>
          </a:xfrm>
          <a:prstGeom prst="rect">
            <a:avLst/>
          </a:prstGeom>
          <a:noFill/>
          <a:ln>
            <a:noFill/>
          </a:ln>
        </p:spPr>
      </p:pic>
      <p:pic>
        <p:nvPicPr>
          <p:cNvPr id="307" name="Google Shape;307;p45"/>
          <p:cNvPicPr preferRelativeResize="0"/>
          <p:nvPr/>
        </p:nvPicPr>
        <p:blipFill>
          <a:blip r:embed="rId5">
            <a:alphaModFix/>
          </a:blip>
          <a:stretch>
            <a:fillRect/>
          </a:stretch>
        </p:blipFill>
        <p:spPr>
          <a:xfrm>
            <a:off x="5732526" y="443425"/>
            <a:ext cx="2527651" cy="1930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what did we learn about cognitive security games</a:t>
            </a:r>
            <a:endParaRPr/>
          </a:p>
        </p:txBody>
      </p:sp>
      <p:sp>
        <p:nvSpPr>
          <p:cNvPr id="313" name="Google Shape;313;p46"/>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we learn?</a:t>
            </a:r>
            <a:endParaRPr/>
          </a:p>
          <a:p>
            <a:pPr indent="0" lvl="0" marL="0" rtl="0" algn="l">
              <a:spcBef>
                <a:spcPts val="1200"/>
              </a:spcBef>
              <a:spcAft>
                <a:spcPts val="0"/>
              </a:spcAft>
              <a:buNone/>
            </a:pPr>
            <a:r>
              <a:rPr lang="en"/>
              <a:t>What was good?</a:t>
            </a:r>
            <a:endParaRPr/>
          </a:p>
          <a:p>
            <a:pPr indent="0" lvl="0" marL="0" rtl="0" algn="l">
              <a:spcBef>
                <a:spcPts val="1200"/>
              </a:spcBef>
              <a:spcAft>
                <a:spcPts val="0"/>
              </a:spcAft>
              <a:buNone/>
            </a:pPr>
            <a:r>
              <a:rPr lang="en"/>
              <a:t>What was bad?</a:t>
            </a:r>
            <a:endParaRPr/>
          </a:p>
          <a:p>
            <a:pPr indent="0" lvl="0" marL="0" rtl="0" algn="l">
              <a:spcBef>
                <a:spcPts val="1200"/>
              </a:spcBef>
              <a:spcAft>
                <a:spcPts val="1200"/>
              </a:spcAft>
              <a:buNone/>
            </a:pPr>
            <a:r>
              <a:rPr lang="en"/>
              <a:t>What</a:t>
            </a:r>
            <a:r>
              <a:rPr lang="en"/>
              <a:t> was missing?</a:t>
            </a:r>
            <a:endParaRPr/>
          </a:p>
        </p:txBody>
      </p:sp>
      <p:sp>
        <p:nvSpPr>
          <p:cNvPr id="314" name="Google Shape;31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Games, Sims, Exercises, Red teams</a:t>
            </a:r>
            <a:endParaRPr/>
          </a:p>
        </p:txBody>
      </p:sp>
      <p:sp>
        <p:nvSpPr>
          <p:cNvPr id="90" name="Google Shape;90;p17"/>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Learning game: fun experience that teaches you something</a:t>
            </a:r>
            <a:endParaRPr/>
          </a:p>
          <a:p>
            <a:pPr indent="-317500" lvl="1" marL="914400" rtl="0" algn="l">
              <a:spcBef>
                <a:spcPts val="1000"/>
              </a:spcBef>
              <a:spcAft>
                <a:spcPts val="0"/>
              </a:spcAft>
              <a:buSzPts val="1400"/>
              <a:buChar char="○"/>
            </a:pPr>
            <a:r>
              <a:rPr lang="en"/>
              <a:t>Useful for </a:t>
            </a:r>
            <a:r>
              <a:rPr lang="en"/>
              <a:t>training</a:t>
            </a:r>
            <a:r>
              <a:rPr lang="en"/>
              <a:t> large numbers of people simultaneously</a:t>
            </a:r>
            <a:endParaRPr/>
          </a:p>
          <a:p>
            <a:pPr indent="-342900" lvl="0" marL="457200" rtl="0" algn="l">
              <a:spcBef>
                <a:spcPts val="1000"/>
              </a:spcBef>
              <a:spcAft>
                <a:spcPts val="0"/>
              </a:spcAft>
              <a:buSzPts val="1800"/>
              <a:buChar char="●"/>
            </a:pPr>
            <a:r>
              <a:rPr lang="en"/>
              <a:t>Simulation: imitation of processes and environment</a:t>
            </a:r>
            <a:endParaRPr/>
          </a:p>
          <a:p>
            <a:pPr indent="-317500" lvl="1" marL="914400" rtl="0" algn="l">
              <a:spcBef>
                <a:spcPts val="1000"/>
              </a:spcBef>
              <a:spcAft>
                <a:spcPts val="0"/>
              </a:spcAft>
              <a:buSzPts val="1400"/>
              <a:buChar char="○"/>
            </a:pPr>
            <a:r>
              <a:rPr lang="en"/>
              <a:t>Useful for “what if” automated tests</a:t>
            </a:r>
            <a:endParaRPr/>
          </a:p>
          <a:p>
            <a:pPr indent="-342900" lvl="0" marL="457200" rtl="0" algn="l">
              <a:spcBef>
                <a:spcPts val="1000"/>
              </a:spcBef>
              <a:spcAft>
                <a:spcPts val="0"/>
              </a:spcAft>
              <a:buSzPts val="1800"/>
              <a:buChar char="●"/>
            </a:pPr>
            <a:r>
              <a:rPr lang="en"/>
              <a:t>Tabletop exercise: key people </a:t>
            </a:r>
            <a:r>
              <a:rPr lang="en"/>
              <a:t>responding</a:t>
            </a:r>
            <a:r>
              <a:rPr lang="en"/>
              <a:t> to a simulated event</a:t>
            </a:r>
            <a:endParaRPr/>
          </a:p>
          <a:p>
            <a:pPr indent="-317500" lvl="1" marL="914400" rtl="0" algn="l">
              <a:spcBef>
                <a:spcPts val="1000"/>
              </a:spcBef>
              <a:spcAft>
                <a:spcPts val="0"/>
              </a:spcAft>
              <a:buSzPts val="1400"/>
              <a:buChar char="○"/>
            </a:pPr>
            <a:r>
              <a:rPr lang="en"/>
              <a:t>Useful for creating cohesive teams. Often large scale</a:t>
            </a:r>
            <a:endParaRPr/>
          </a:p>
          <a:p>
            <a:pPr indent="-342900" lvl="0" marL="457200" rtl="0" algn="l">
              <a:spcBef>
                <a:spcPts val="1000"/>
              </a:spcBef>
              <a:spcAft>
                <a:spcPts val="0"/>
              </a:spcAft>
              <a:buSzPts val="1800"/>
              <a:buChar char="●"/>
            </a:pPr>
            <a:r>
              <a:rPr lang="en"/>
              <a:t>Red team: test an organisation’s defences by thinking like a bad guy</a:t>
            </a:r>
            <a:endParaRPr/>
          </a:p>
          <a:p>
            <a:pPr indent="-317500" lvl="1" marL="914400" rtl="0" algn="l">
              <a:spcBef>
                <a:spcPts val="1000"/>
              </a:spcBef>
              <a:spcAft>
                <a:spcPts val="1000"/>
              </a:spcAft>
              <a:buSzPts val="1400"/>
              <a:buChar char="○"/>
            </a:pPr>
            <a:r>
              <a:rPr lang="en"/>
              <a:t>Useful for finding system vulnerabilities, and predicting future moves</a:t>
            </a:r>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want from games?</a:t>
            </a:r>
            <a:endParaRPr/>
          </a:p>
        </p:txBody>
      </p:sp>
      <p:sp>
        <p:nvSpPr>
          <p:cNvPr id="97" name="Google Shape;97;p18"/>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can  you  ensure  that  people  voluntarily  engage  with  the  inoculation  treatment?” - NATO report</a:t>
            </a:r>
            <a:endParaRPr/>
          </a:p>
          <a:p>
            <a:pPr indent="0" lvl="0" marL="0" rtl="0" algn="l">
              <a:spcBef>
                <a:spcPts val="1200"/>
              </a:spcBef>
              <a:spcAft>
                <a:spcPts val="1200"/>
              </a:spcAft>
              <a:buNone/>
            </a:pPr>
            <a:r>
              <a:rPr lang="en"/>
              <a:t>What else?</a:t>
            </a:r>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Let’s play some games</a:t>
            </a:r>
            <a:endParaRPr/>
          </a:p>
        </p:txBody>
      </p:sp>
      <p:sp>
        <p:nvSpPr>
          <p:cNvPr id="104" name="Google Shape;104;p1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06" name="Google Shape;106;p19"/>
          <p:cNvPicPr preferRelativeResize="0"/>
          <p:nvPr/>
        </p:nvPicPr>
        <p:blipFill>
          <a:blip r:embed="rId3">
            <a:alphaModFix/>
          </a:blip>
          <a:stretch>
            <a:fillRect/>
          </a:stretch>
        </p:blipFill>
        <p:spPr>
          <a:xfrm>
            <a:off x="4615500" y="403050"/>
            <a:ext cx="4528500" cy="41056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play a game”</a:t>
            </a:r>
            <a:endParaRPr/>
          </a:p>
        </p:txBody>
      </p:sp>
      <p:sp>
        <p:nvSpPr>
          <p:cNvPr id="112" name="Google Shape;112;p20"/>
          <p:cNvSpPr txBox="1"/>
          <p:nvPr>
            <p:ph idx="1" type="body"/>
          </p:nvPr>
        </p:nvSpPr>
        <p:spPr>
          <a:xfrm>
            <a:off x="311700" y="790338"/>
            <a:ext cx="8520600" cy="3778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Looking for:</a:t>
            </a:r>
            <a:endParaRPr/>
          </a:p>
          <a:p>
            <a:pPr indent="-334327" lvl="0" marL="457200" rtl="0" algn="l">
              <a:spcBef>
                <a:spcPts val="1200"/>
              </a:spcBef>
              <a:spcAft>
                <a:spcPts val="0"/>
              </a:spcAft>
              <a:buSzPct val="100000"/>
              <a:buChar char="●"/>
            </a:pPr>
            <a:r>
              <a:rPr lang="en"/>
              <a:t>Techniques covered</a:t>
            </a:r>
            <a:endParaRPr/>
          </a:p>
          <a:p>
            <a:pPr indent="-334327" lvl="0" marL="457200" rtl="0" algn="l">
              <a:spcBef>
                <a:spcPts val="1000"/>
              </a:spcBef>
              <a:spcAft>
                <a:spcPts val="0"/>
              </a:spcAft>
              <a:buSzPct val="100000"/>
              <a:buChar char="●"/>
            </a:pPr>
            <a:r>
              <a:rPr lang="en"/>
              <a:t>Variants, e.g. languages / countries</a:t>
            </a:r>
            <a:endParaRPr/>
          </a:p>
          <a:p>
            <a:pPr indent="-334327" lvl="0" marL="457200" rtl="0" algn="l">
              <a:spcBef>
                <a:spcPts val="1000"/>
              </a:spcBef>
              <a:spcAft>
                <a:spcPts val="0"/>
              </a:spcAft>
              <a:buSzPct val="100000"/>
              <a:buChar char="●"/>
            </a:pPr>
            <a:r>
              <a:rPr lang="en"/>
              <a:t>Who is this designed for?  Public, influencers, media etc? </a:t>
            </a:r>
            <a:endParaRPr/>
          </a:p>
          <a:p>
            <a:pPr indent="-334327" lvl="0" marL="457200" rtl="0" algn="l">
              <a:spcBef>
                <a:spcPts val="1000"/>
              </a:spcBef>
              <a:spcAft>
                <a:spcPts val="0"/>
              </a:spcAft>
              <a:buSzPct val="100000"/>
              <a:buChar char="●"/>
            </a:pPr>
            <a:r>
              <a:rPr lang="en"/>
              <a:t>Whose point of view are you playing from?</a:t>
            </a:r>
            <a:endParaRPr/>
          </a:p>
          <a:p>
            <a:pPr indent="-334327" lvl="0" marL="457200" rtl="0" algn="l">
              <a:spcBef>
                <a:spcPts val="1000"/>
              </a:spcBef>
              <a:spcAft>
                <a:spcPts val="0"/>
              </a:spcAft>
              <a:buSzPct val="100000"/>
              <a:buChar char="●"/>
            </a:pPr>
            <a:r>
              <a:rPr lang="en"/>
              <a:t>Covers rumours, misinformation, disinformation, </a:t>
            </a:r>
            <a:r>
              <a:rPr lang="en"/>
              <a:t>conspiracy </a:t>
            </a:r>
            <a:r>
              <a:rPr lang="en"/>
              <a:t>theories?</a:t>
            </a:r>
            <a:endParaRPr/>
          </a:p>
          <a:p>
            <a:pPr indent="-334327" lvl="0" marL="457200" rtl="0" algn="l">
              <a:spcBef>
                <a:spcPts val="1000"/>
              </a:spcBef>
              <a:spcAft>
                <a:spcPts val="0"/>
              </a:spcAft>
              <a:buSzPct val="100000"/>
              <a:buChar char="●"/>
            </a:pPr>
            <a:r>
              <a:rPr lang="en"/>
              <a:t>What did you learn from the game?</a:t>
            </a:r>
            <a:endParaRPr/>
          </a:p>
          <a:p>
            <a:pPr indent="-334327" lvl="0" marL="457200" rtl="0" algn="l">
              <a:spcBef>
                <a:spcPts val="1000"/>
              </a:spcBef>
              <a:spcAft>
                <a:spcPts val="0"/>
              </a:spcAft>
              <a:buSzPct val="100000"/>
              <a:buChar char="●"/>
            </a:pPr>
            <a:r>
              <a:rPr lang="en"/>
              <a:t>What are the rewards from the game?</a:t>
            </a:r>
            <a:endParaRPr/>
          </a:p>
          <a:p>
            <a:pPr indent="-334327" lvl="0" marL="457200" rtl="0" algn="l">
              <a:spcBef>
                <a:spcPts val="1000"/>
              </a:spcBef>
              <a:spcAft>
                <a:spcPts val="0"/>
              </a:spcAft>
              <a:buSzPct val="100000"/>
              <a:buChar char="●"/>
            </a:pPr>
            <a:r>
              <a:rPr lang="en"/>
              <a:t>Where does it suggest you go next or do next? </a:t>
            </a:r>
            <a:endParaRPr/>
          </a:p>
          <a:p>
            <a:pPr indent="-334327" lvl="0" marL="457200" rtl="0" algn="l">
              <a:spcBef>
                <a:spcPts val="1000"/>
              </a:spcBef>
              <a:spcAft>
                <a:spcPts val="1000"/>
              </a:spcAft>
              <a:buSzPct val="100000"/>
              <a:buChar char="●"/>
            </a:pPr>
            <a:r>
              <a:rPr lang="en"/>
              <a:t>Would you </a:t>
            </a:r>
            <a:r>
              <a:rPr lang="en"/>
              <a:t>recommend</a:t>
            </a:r>
            <a:r>
              <a:rPr lang="en"/>
              <a:t> this to your friends?</a:t>
            </a:r>
            <a:endParaRPr/>
          </a:p>
        </p:txBody>
      </p:sp>
      <p:sp>
        <p:nvSpPr>
          <p:cNvPr id="113" name="Google Shape;11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a:t>
            </a:r>
            <a:r>
              <a:rPr lang="en"/>
              <a:t>, let’s look at Monopoly</a:t>
            </a:r>
            <a:endParaRPr/>
          </a:p>
        </p:txBody>
      </p:sp>
      <p:sp>
        <p:nvSpPr>
          <p:cNvPr id="119" name="Google Shape;119;p21"/>
          <p:cNvSpPr txBox="1"/>
          <p:nvPr>
            <p:ph idx="1" type="body"/>
          </p:nvPr>
        </p:nvSpPr>
        <p:spPr>
          <a:xfrm>
            <a:off x="311700" y="790350"/>
            <a:ext cx="40578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Tell me about this game</a:t>
            </a:r>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1"/>
          <p:cNvPicPr preferRelativeResize="0"/>
          <p:nvPr/>
        </p:nvPicPr>
        <p:blipFill>
          <a:blip r:embed="rId3">
            <a:alphaModFix/>
          </a:blip>
          <a:stretch>
            <a:fillRect/>
          </a:stretch>
        </p:blipFill>
        <p:spPr>
          <a:xfrm>
            <a:off x="4641800" y="641425"/>
            <a:ext cx="4332200" cy="39277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 the games begin</a:t>
            </a:r>
            <a:endParaRPr/>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2"/>
          <p:cNvPicPr preferRelativeResize="0"/>
          <p:nvPr/>
        </p:nvPicPr>
        <p:blipFill>
          <a:blip r:embed="rId3">
            <a:alphaModFix/>
          </a:blip>
          <a:stretch>
            <a:fillRect/>
          </a:stretch>
        </p:blipFill>
        <p:spPr>
          <a:xfrm>
            <a:off x="356075" y="752350"/>
            <a:ext cx="8167654" cy="39108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